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68" r:id="rId19"/>
    <p:sldId id="269" r:id="rId20"/>
    <p:sldId id="275" r:id="rId21"/>
    <p:sldId id="276" r:id="rId22"/>
    <p:sldId id="280" r:id="rId23"/>
    <p:sldId id="281" r:id="rId24"/>
    <p:sldId id="283" r:id="rId25"/>
    <p:sldId id="282" r:id="rId26"/>
    <p:sldId id="285" r:id="rId27"/>
    <p:sldId id="284" r:id="rId28"/>
    <p:sldId id="286" r:id="rId29"/>
    <p:sldId id="290" r:id="rId30"/>
    <p:sldId id="287" r:id="rId31"/>
    <p:sldId id="278" r:id="rId32"/>
    <p:sldId id="279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7798E"/>
    <a:srgbClr val="FF7C80"/>
    <a:srgbClr val="F4B183"/>
    <a:srgbClr val="FBC9DE"/>
    <a:srgbClr val="FF5050"/>
    <a:srgbClr val="418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1BB76-8276-4C4F-B514-56180F0F1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BB5A12-3D03-4E78-8E43-53B695B3E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43A4-F052-4CD1-A37D-AD285C48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50104B-C777-4013-99AC-5F29DF33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E83AF-82EA-4CA3-B38F-510D5367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1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E1B4A-5675-4568-8E71-E6947EC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D4340C-6E56-4501-961A-34DEA699F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7E24A-453C-4F02-8ECC-BC8F3EE2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FA25E-1676-4A9A-ADD4-5EDE15B5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EDED5-411B-4576-8652-C3AA04C2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072D1F-57E1-48CE-AF42-E2D92F85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36E827-58EC-4019-8EA8-E9981F941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7EC1D-1C10-4CD9-9118-8CBAA8F2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AF05C-580F-40C7-AF9F-1F11CBA6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D3453-F510-442B-88E6-753AB0DB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6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F0EF-BF55-4163-BA59-6A490B6B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CF36-8A1C-46E8-BD10-43BC48360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7D640-3BDF-4E05-B205-F44A1BF3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24FA3-A8F3-476E-A537-3A544448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286EC2-47B3-4D23-A8A8-3B66DEDD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0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F6DE-5CD3-4AD1-86C9-FC5C70CD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A100C-DB86-455A-9EEA-5DBF28E86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3CB4E-7220-486E-A8AA-BA72A16B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018ED-C3E9-46DD-85DF-4168BBFB5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309BA-52D7-4B6B-B6DE-53173DEA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8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6E623-07FF-45FE-8DBE-FF85C00B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DE450-2C1C-4ED7-B215-BCE39B257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C7341-23A3-4201-B3B7-C41E2FCD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DF5AC-0A3D-4829-99B1-B4A6BA60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7BF9E-17FE-4496-ACAD-331696BF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AF0918-3AFE-4971-9B72-B715C34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3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4E267-227B-4B78-9CF4-8B5A7A4A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28F3C-AB76-4AF2-8162-0C278BD71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E7E1BE-EC6A-4BD4-B7C7-565CBF910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D23247-F696-401D-856C-7BC70BCD2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CE352-3FFB-4AD8-ABF5-57A1523B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E0358-41B3-4DC1-9D13-4FC129614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090269-E8CD-41E4-B501-A5E0044D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7C2BBF-A160-4A90-9525-07DF0E37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4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97DB5-F865-4EA7-B73E-8DF3A9D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C48CDC-23EF-4268-9CFB-88A3A7CD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C881BE-FC8F-4435-B7B6-AA25D76B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71E779-A546-4044-A85B-8AC82DE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4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972163-FCC4-48F7-83AF-48E4596D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81849-0DD8-4E01-9D51-FE116880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7B6E3-741F-413E-AE36-FB50175E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4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A5CE7-0957-403D-B2AB-F03F2B00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324FF-4957-4648-AD8D-79304F47C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23144-4807-4478-BE22-E392A04CE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8E476-327B-4417-904F-14A79CCB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2D663-ED91-4690-B868-1AD80CC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C3EE4-30F3-4E10-BED7-F398DB08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76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57325-2606-4137-97A4-C5FC53A8A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E721DF-270C-486D-B63E-D30C72BBE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DC0808-0003-434C-8877-C5416D287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6F3EA-5232-4BB8-B498-8F8CF8E8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A197D-03FD-49D6-8272-C43E7EC1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99919E-188F-42B0-B0F4-78ADA1A8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5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CD6796-C4B7-4F77-A7EC-D5E4E149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A1A057-1B84-45BC-BFF2-8E26420FD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0977-FC8D-473A-9C4A-CBD69461F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7B353-7217-4297-937B-6D767A5BFAF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798B5-C038-4C07-9D00-E1A87CE13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BCCD9-DD36-49D2-AA33-84E016642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5A82-C755-4A14-A8BB-61CE79A4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2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9.png"/><Relationship Id="rId10" Type="http://schemas.openxmlformats.org/officeDocument/2006/relationships/image" Target="../media/image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2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2.png"/><Relationship Id="rId7" Type="http://schemas.openxmlformats.org/officeDocument/2006/relationships/image" Target="../media/image65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3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2.png"/><Relationship Id="rId3" Type="http://schemas.openxmlformats.org/officeDocument/2006/relationships/image" Target="../media/image69.pn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2.png"/><Relationship Id="rId5" Type="http://schemas.openxmlformats.org/officeDocument/2006/relationships/image" Target="../media/image62.png"/><Relationship Id="rId15" Type="http://schemas.openxmlformats.org/officeDocument/2006/relationships/image" Target="../media/image3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4.png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.png"/><Relationship Id="rId7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21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2.png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2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.png"/><Relationship Id="rId7" Type="http://schemas.openxmlformats.org/officeDocument/2006/relationships/image" Target="../media/image142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48.png"/><Relationship Id="rId5" Type="http://schemas.openxmlformats.org/officeDocument/2006/relationships/image" Target="../media/image140.png"/><Relationship Id="rId10" Type="http://schemas.openxmlformats.org/officeDocument/2006/relationships/image" Target="../media/image147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2AE478-57D8-4F65-9216-3274FE1FDB7F}"/>
              </a:ext>
            </a:extLst>
          </p:cNvPr>
          <p:cNvSpPr/>
          <p:nvPr/>
        </p:nvSpPr>
        <p:spPr>
          <a:xfrm>
            <a:off x="1388706" y="5076432"/>
            <a:ext cx="9414587" cy="224876"/>
          </a:xfrm>
          <a:prstGeom prst="rect">
            <a:avLst/>
          </a:prstGeom>
          <a:solidFill>
            <a:srgbClr val="418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099F4-F64A-4DBF-B3D8-C38FAA84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35" y="3217253"/>
            <a:ext cx="1859179" cy="1859179"/>
          </a:xfrm>
          <a:prstGeom prst="rect">
            <a:avLst/>
          </a:prstGeom>
          <a:effectLst>
            <a:outerShdw blurRad="50800" dir="18900000" sx="117000" sy="117000" algn="bl" rotWithShape="0">
              <a:schemeClr val="accent1">
                <a:lumMod val="75000"/>
                <a:alpha val="40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231C1-16A1-48DE-99F0-B5D5BE762907}"/>
              </a:ext>
            </a:extLst>
          </p:cNvPr>
          <p:cNvSpPr txBox="1"/>
          <p:nvPr/>
        </p:nvSpPr>
        <p:spPr>
          <a:xfrm>
            <a:off x="4259000" y="2138612"/>
            <a:ext cx="620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기반 구조물 경사계측 프로젝트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C66F28-BC17-48A5-A734-1D7AF3AD7075}"/>
              </a:ext>
            </a:extLst>
          </p:cNvPr>
          <p:cNvSpPr txBox="1"/>
          <p:nvPr/>
        </p:nvSpPr>
        <p:spPr>
          <a:xfrm>
            <a:off x="9308415" y="4564654"/>
            <a:ext cx="149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/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rPr>
              <a:t>2023.06.13</a:t>
            </a:r>
            <a:endParaRPr lang="ko-KR" altLang="en-US" b="1" dirty="0">
              <a:ln>
                <a:solidFill>
                  <a:schemeClr val="tx1"/>
                </a:solidFill>
              </a:ln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A35CE-5694-46CA-9F07-197881590453}"/>
              </a:ext>
            </a:extLst>
          </p:cNvPr>
          <p:cNvSpPr txBox="1"/>
          <p:nvPr/>
        </p:nvSpPr>
        <p:spPr>
          <a:xfrm>
            <a:off x="9026082" y="2818698"/>
            <a:ext cx="2190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홍선기</a:t>
            </a:r>
            <a:r>
              <a:rPr lang="en-US" altLang="ko-KR" sz="16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r>
              <a:rPr lang="ko-KR" altLang="en-US" sz="16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안재영  </a:t>
            </a:r>
            <a:r>
              <a:rPr lang="ko-KR" altLang="en-US" sz="1600" b="1" spc="-15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라경주</a:t>
            </a:r>
            <a:endParaRPr lang="ko-KR" altLang="en-US" sz="1600" b="1" spc="-15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8A983-BE7E-403B-86BD-D30731A4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34" y="4579832"/>
            <a:ext cx="505931" cy="5059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48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57725D-0CF5-4A82-8C50-091CD14438D7}"/>
              </a:ext>
            </a:extLst>
          </p:cNvPr>
          <p:cNvGrpSpPr/>
          <p:nvPr/>
        </p:nvGrpSpPr>
        <p:grpSpPr>
          <a:xfrm>
            <a:off x="8191641" y="1091265"/>
            <a:ext cx="1446661" cy="417271"/>
            <a:chOff x="1353560" y="4333021"/>
            <a:chExt cx="1446661" cy="41727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8F3E913-9F39-4C98-A1F9-CCC640A52BD4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8B3BEB-3520-495F-BEF0-B413136CC2FF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🇩​🇪​🇸​🇨​🇷​🇮​🇵​🇹​🇮​🇴​🇳</a:t>
              </a:r>
              <a:r>
                <a:rPr lang="ko-KR" altLang="en-US" b="1" dirty="0">
                  <a:solidFill>
                    <a:schemeClr val="bg1"/>
                  </a:solidFill>
                </a:rPr>
                <a:t>​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6A6734-2F36-484C-AD56-B51E314F8B4F}"/>
              </a:ext>
            </a:extLst>
          </p:cNvPr>
          <p:cNvGrpSpPr/>
          <p:nvPr/>
        </p:nvGrpSpPr>
        <p:grpSpPr>
          <a:xfrm>
            <a:off x="7899668" y="1479297"/>
            <a:ext cx="3808242" cy="1828630"/>
            <a:chOff x="1098447" y="4743183"/>
            <a:chExt cx="6006517" cy="140745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2EE1D5F-38D7-41E1-B68E-2B1F07D08121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EF23F65-57B1-4126-8FF1-CAB7C17BA0FD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8989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63DBD1-7B48-45CF-9B13-AD75FDA0E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8" y="1219772"/>
            <a:ext cx="2291509" cy="242287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A9F0F7-C6A3-4045-9020-441C2AC74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9866">
            <a:off x="1974527" y="3349128"/>
            <a:ext cx="514408" cy="5144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985543-932B-4135-820F-2BC92410C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148" y="1207591"/>
            <a:ext cx="3808242" cy="459211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5BB91D6-6729-4F44-B784-018D98A0FD44}"/>
              </a:ext>
            </a:extLst>
          </p:cNvPr>
          <p:cNvCxnSpPr>
            <a:cxnSpLocks/>
          </p:cNvCxnSpPr>
          <p:nvPr/>
        </p:nvCxnSpPr>
        <p:spPr>
          <a:xfrm>
            <a:off x="2948474" y="2112953"/>
            <a:ext cx="662473" cy="0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2C76681-609D-4AD3-A071-CDFA23F07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9866">
            <a:off x="5170615" y="4026051"/>
            <a:ext cx="514408" cy="5144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E375FC-CAE8-43F2-AD10-824770748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648" y="3712973"/>
            <a:ext cx="3324800" cy="1693766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4A5B87-3F8A-4351-BB5C-D55537CC25D5}"/>
              </a:ext>
            </a:extLst>
          </p:cNvPr>
          <p:cNvSpPr txBox="1"/>
          <p:nvPr/>
        </p:nvSpPr>
        <p:spPr>
          <a:xfrm>
            <a:off x="8005650" y="1738548"/>
            <a:ext cx="3580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이름 클릭 시 등록된 </a:t>
            </a:r>
            <a:endParaRPr lang="en-US" altLang="ko-KR" sz="2000" b="1" spc="-15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과업리스트 출력페이지로 이동</a:t>
            </a:r>
            <a:endParaRPr lang="en-US" altLang="ko-KR" sz="2000" b="1" spc="-15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클릭 시 비밀번호 확인을 위한 </a:t>
            </a:r>
            <a:r>
              <a:rPr lang="en-US" altLang="ko-KR" sz="20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MODAL</a:t>
            </a:r>
            <a:r>
              <a:rPr lang="ko-KR" altLang="en-US" sz="2000" b="1" spc="-15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창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8E5B40-7291-45A4-8268-0DE6D23FB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0665" y="5961776"/>
            <a:ext cx="6542204" cy="517674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6B9B05-0B39-430E-89F2-014D4DEB756F}"/>
              </a:ext>
            </a:extLst>
          </p:cNvPr>
          <p:cNvCxnSpPr>
            <a:cxnSpLocks/>
          </p:cNvCxnSpPr>
          <p:nvPr/>
        </p:nvCxnSpPr>
        <p:spPr>
          <a:xfrm flipV="1">
            <a:off x="4526975" y="5530223"/>
            <a:ext cx="0" cy="544006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D57E5E9-E35C-4B4F-81B5-836ACD5307CF}"/>
              </a:ext>
            </a:extLst>
          </p:cNvPr>
          <p:cNvCxnSpPr>
            <a:cxnSpLocks/>
          </p:cNvCxnSpPr>
          <p:nvPr/>
        </p:nvCxnSpPr>
        <p:spPr>
          <a:xfrm>
            <a:off x="7237195" y="4402064"/>
            <a:ext cx="954446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B73F36-DE31-4057-AA01-5C6A5EFCB750}"/>
              </a:ext>
            </a:extLst>
          </p:cNvPr>
          <p:cNvSpPr txBox="1"/>
          <p:nvPr/>
        </p:nvSpPr>
        <p:spPr>
          <a:xfrm>
            <a:off x="218844" y="300482"/>
            <a:ext cx="725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과업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확인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303A800-DE4E-45D0-B1E6-00BE77E2809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46" y="29661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5297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843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과업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확인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46" y="29661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847BAA-D927-4F36-87B2-61D1B3AF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3" y="3092516"/>
            <a:ext cx="3616103" cy="1672870"/>
          </a:xfrm>
          <a:prstGeom prst="rect">
            <a:avLst/>
          </a:prstGeom>
          <a:ln w="25400">
            <a:solidFill>
              <a:schemeClr val="accent2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C0373A-C1A5-4949-878D-B7D844F8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00" y="1182293"/>
            <a:ext cx="3279821" cy="1672874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9376D5-6D23-4A5F-8B18-E5D38DF19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020">
            <a:off x="1730611" y="2253177"/>
            <a:ext cx="514408" cy="51440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641412-909D-4A24-8A83-436A8D11528D}"/>
              </a:ext>
            </a:extLst>
          </p:cNvPr>
          <p:cNvCxnSpPr>
            <a:cxnSpLocks/>
          </p:cNvCxnSpPr>
          <p:nvPr/>
        </p:nvCxnSpPr>
        <p:spPr>
          <a:xfrm>
            <a:off x="2478540" y="2560673"/>
            <a:ext cx="0" cy="531843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475173-FCAB-475F-BCFC-F85A716210A3}"/>
              </a:ext>
            </a:extLst>
          </p:cNvPr>
          <p:cNvCxnSpPr>
            <a:cxnSpLocks/>
          </p:cNvCxnSpPr>
          <p:nvPr/>
        </p:nvCxnSpPr>
        <p:spPr>
          <a:xfrm>
            <a:off x="2478540" y="4556448"/>
            <a:ext cx="0" cy="660304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F769F5B-DC6C-4606-B18F-BA0270519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550" y="907040"/>
            <a:ext cx="4631595" cy="5533944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EBB941-48A3-4B9E-838D-C44B4E19B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69" y="5216752"/>
            <a:ext cx="5187882" cy="747055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369BA7-F3B7-46A4-B023-9714E42EA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7810" y="2930334"/>
            <a:ext cx="2603619" cy="797254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75D5C61-C306-41F7-A836-38BA41ED1B0F}"/>
              </a:ext>
            </a:extLst>
          </p:cNvPr>
          <p:cNvCxnSpPr/>
          <p:nvPr/>
        </p:nvCxnSpPr>
        <p:spPr>
          <a:xfrm flipV="1">
            <a:off x="5315756" y="4594518"/>
            <a:ext cx="1940767" cy="793102"/>
          </a:xfrm>
          <a:prstGeom prst="bentConnector3">
            <a:avLst>
              <a:gd name="adj1" fmla="val 0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B12E6E3-8A18-4A50-A6EF-3FF701511B42}"/>
              </a:ext>
            </a:extLst>
          </p:cNvPr>
          <p:cNvCxnSpPr>
            <a:cxnSpLocks/>
          </p:cNvCxnSpPr>
          <p:nvPr/>
        </p:nvCxnSpPr>
        <p:spPr>
          <a:xfrm flipV="1">
            <a:off x="3277165" y="3533774"/>
            <a:ext cx="856356" cy="268981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96C478-CE6F-4885-8F44-AA853E9832B8}"/>
              </a:ext>
            </a:extLst>
          </p:cNvPr>
          <p:cNvSpPr txBox="1"/>
          <p:nvPr/>
        </p:nvSpPr>
        <p:spPr>
          <a:xfrm>
            <a:off x="4667917" y="3791721"/>
            <a:ext cx="4805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올바른 비밀번호 입력 시 컨트롤러를 통해 </a:t>
            </a:r>
            <a:endParaRPr lang="en-US" altLang="ko-KR" sz="1400" b="1" dirty="0">
              <a:solidFill>
                <a:srgbClr val="4187D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상세정보 조회 페이지로 이동</a:t>
            </a:r>
            <a:endParaRPr lang="en-US" altLang="ko-KR" sz="1400" b="1" dirty="0">
              <a:solidFill>
                <a:srgbClr val="4187D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잘못된 비밀번호 입력 시 </a:t>
            </a:r>
            <a:r>
              <a:rPr lang="ko-KR" altLang="en-US" sz="1400" b="1" dirty="0" err="1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에러메세지</a:t>
            </a:r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12222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8558F74-1503-46E3-A725-B0A078A3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10" y="2323322"/>
            <a:ext cx="3607626" cy="3084421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EE63F-3DDF-44C2-9E8E-48441154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82" y="1011396"/>
            <a:ext cx="3816493" cy="4396347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E3AF97-A8A6-4D31-8D0D-DFFFB154F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010" y="5808252"/>
            <a:ext cx="4966401" cy="603650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7AFFC04-56F2-4734-AD6E-52C0D9711BFF}"/>
              </a:ext>
            </a:extLst>
          </p:cNvPr>
          <p:cNvCxnSpPr>
            <a:cxnSpLocks/>
          </p:cNvCxnSpPr>
          <p:nvPr/>
        </p:nvCxnSpPr>
        <p:spPr>
          <a:xfrm>
            <a:off x="4618653" y="4034487"/>
            <a:ext cx="2916783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CDFB89-9232-4F20-81BB-85EA638928B8}"/>
              </a:ext>
            </a:extLst>
          </p:cNvPr>
          <p:cNvSpPr txBox="1"/>
          <p:nvPr/>
        </p:nvSpPr>
        <p:spPr>
          <a:xfrm>
            <a:off x="218844" y="300482"/>
            <a:ext cx="843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과업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생성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BB8638-8B66-4015-BBEA-1DEE5422C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10" y="1184992"/>
            <a:ext cx="1619250" cy="809625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A50E16-0921-49D3-9E29-AA522FB53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643">
            <a:off x="1868530" y="1534088"/>
            <a:ext cx="514408" cy="514408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3DEBDC-82F8-4D3C-9623-B7CC3582320A}"/>
              </a:ext>
            </a:extLst>
          </p:cNvPr>
          <p:cNvCxnSpPr>
            <a:cxnSpLocks/>
          </p:cNvCxnSpPr>
          <p:nvPr/>
        </p:nvCxnSpPr>
        <p:spPr>
          <a:xfrm>
            <a:off x="2229942" y="1938178"/>
            <a:ext cx="0" cy="455266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D7C6EDEE-8758-4981-91B6-8B5BF80FC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643">
            <a:off x="8707247" y="4953439"/>
            <a:ext cx="514408" cy="51440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D44E86-B531-4375-B311-6E9F6DD57D4E}"/>
              </a:ext>
            </a:extLst>
          </p:cNvPr>
          <p:cNvCxnSpPr>
            <a:cxnSpLocks/>
          </p:cNvCxnSpPr>
          <p:nvPr/>
        </p:nvCxnSpPr>
        <p:spPr>
          <a:xfrm>
            <a:off x="9195826" y="5310219"/>
            <a:ext cx="0" cy="498033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783594B-CE30-4423-9322-A64E969BED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63" y="28835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E685C1-7DB2-4A8F-AB62-26A426BC4FD7}"/>
              </a:ext>
            </a:extLst>
          </p:cNvPr>
          <p:cNvSpPr txBox="1"/>
          <p:nvPr/>
        </p:nvSpPr>
        <p:spPr>
          <a:xfrm>
            <a:off x="4279270" y="2952068"/>
            <a:ext cx="363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모든 데이터 입력 후 </a:t>
            </a:r>
            <a:r>
              <a:rPr lang="en-US" altLang="ko-KR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등록</a:t>
            </a:r>
            <a:r>
              <a:rPr lang="en-US" altLang="ko-KR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 </a:t>
            </a:r>
            <a:r>
              <a:rPr lang="ko-KR" altLang="en-US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버튼 클릭 시 </a:t>
            </a:r>
            <a:endParaRPr lang="en-US" altLang="ko-KR" sz="1600" b="1" dirty="0">
              <a:solidFill>
                <a:srgbClr val="4187D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sz="16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과업정보 저장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78F68A-E0F5-4F14-A75F-190B5FB5E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438" y="5948943"/>
            <a:ext cx="6131345" cy="322267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5C693AE-3F10-46F8-8ECC-0590593CB2EB}"/>
              </a:ext>
            </a:extLst>
          </p:cNvPr>
          <p:cNvSpPr/>
          <p:nvPr/>
        </p:nvSpPr>
        <p:spPr>
          <a:xfrm rot="10800000">
            <a:off x="6456784" y="5912116"/>
            <a:ext cx="411742" cy="3618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AC10A11-1724-42BB-88D1-3EF1950557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9" y="5497762"/>
            <a:ext cx="361162" cy="3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DA5EC5-2A36-45EF-A1AE-3A8B3E17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42" y="1235474"/>
            <a:ext cx="5320622" cy="4536343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09889F-E0FA-4D64-A08D-66BE3CEEA5C2}"/>
              </a:ext>
            </a:extLst>
          </p:cNvPr>
          <p:cNvSpPr/>
          <p:nvPr/>
        </p:nvSpPr>
        <p:spPr>
          <a:xfrm>
            <a:off x="430907" y="4441312"/>
            <a:ext cx="5475372" cy="1592986"/>
          </a:xfrm>
          <a:prstGeom prst="rect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843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과업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 err="1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페이징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처리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05" y="282141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108FF3-5288-417E-AEC2-07403F79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5" y="1187536"/>
            <a:ext cx="4889583" cy="2889942"/>
          </a:xfrm>
          <a:prstGeom prst="rect">
            <a:avLst/>
          </a:prstGeom>
          <a:ln w="25400">
            <a:solidFill>
              <a:srgbClr val="7030A0">
                <a:alpha val="60000"/>
              </a:srgb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0FA0BC-32FF-4435-A9E1-6C50857B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85" y="4475599"/>
            <a:ext cx="4212049" cy="398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54C4E9-6425-4139-A2B3-567AE9430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9"/>
          <a:stretch/>
        </p:blipFill>
        <p:spPr>
          <a:xfrm>
            <a:off x="454086" y="4873661"/>
            <a:ext cx="5424200" cy="11168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42BF234-A449-487E-9673-2B8C4F806CD7}"/>
              </a:ext>
            </a:extLst>
          </p:cNvPr>
          <p:cNvSpPr/>
          <p:nvPr/>
        </p:nvSpPr>
        <p:spPr>
          <a:xfrm>
            <a:off x="4666134" y="4475599"/>
            <a:ext cx="1212152" cy="538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E6BFC-50E1-42E9-AF0A-DB51D4C39494}"/>
              </a:ext>
            </a:extLst>
          </p:cNvPr>
          <p:cNvSpPr/>
          <p:nvPr/>
        </p:nvSpPr>
        <p:spPr>
          <a:xfrm>
            <a:off x="6455624" y="4553707"/>
            <a:ext cx="359692" cy="382555"/>
          </a:xfrm>
          <a:prstGeom prst="ellipse">
            <a:avLst/>
          </a:prstGeom>
          <a:noFill/>
          <a:ln w="254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10DC05-1280-4F4A-B00C-E285B07550A4}"/>
              </a:ext>
            </a:extLst>
          </p:cNvPr>
          <p:cNvCxnSpPr>
            <a:cxnSpLocks/>
          </p:cNvCxnSpPr>
          <p:nvPr/>
        </p:nvCxnSpPr>
        <p:spPr>
          <a:xfrm>
            <a:off x="5741634" y="5372631"/>
            <a:ext cx="834698" cy="0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BA5CD4-B3DA-46D7-B610-B53F110A1BF6}"/>
              </a:ext>
            </a:extLst>
          </p:cNvPr>
          <p:cNvSpPr txBox="1"/>
          <p:nvPr/>
        </p:nvSpPr>
        <p:spPr>
          <a:xfrm>
            <a:off x="3081049" y="4507695"/>
            <a:ext cx="337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과업을 </a:t>
            </a:r>
            <a:r>
              <a:rPr lang="en-US" altLang="ko-KR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 단위로 출력하는 </a:t>
            </a:r>
            <a:r>
              <a:rPr lang="ko-KR" altLang="en-US" sz="1400" b="1" dirty="0" err="1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페이징</a:t>
            </a:r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EAF57F-369E-4DCC-A130-95ACC328A4D4}"/>
              </a:ext>
            </a:extLst>
          </p:cNvPr>
          <p:cNvSpPr txBox="1"/>
          <p:nvPr/>
        </p:nvSpPr>
        <p:spPr>
          <a:xfrm>
            <a:off x="3514937" y="2196416"/>
            <a:ext cx="337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마지막 페이지 계산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A9917-51BD-4C28-8678-A8E65CC3E79A}"/>
              </a:ext>
            </a:extLst>
          </p:cNvPr>
          <p:cNvSpPr txBox="1"/>
          <p:nvPr/>
        </p:nvSpPr>
        <p:spPr>
          <a:xfrm>
            <a:off x="3960077" y="2524410"/>
            <a:ext cx="337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시작</a:t>
            </a:r>
            <a:r>
              <a:rPr lang="en-US" altLang="ko-KR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끝 페이지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C8B145-B6E1-4CB9-AA13-4241C95BBD27}"/>
              </a:ext>
            </a:extLst>
          </p:cNvPr>
          <p:cNvSpPr txBox="1"/>
          <p:nvPr/>
        </p:nvSpPr>
        <p:spPr>
          <a:xfrm>
            <a:off x="2240522" y="3466906"/>
            <a:ext cx="337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쿼리에서 사용할 </a:t>
            </a:r>
            <a:r>
              <a:rPr lang="en-US" altLang="ko-KR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start, end</a:t>
            </a:r>
            <a:r>
              <a:rPr lang="ko-KR" alt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값 계산</a:t>
            </a:r>
          </a:p>
        </p:txBody>
      </p:sp>
    </p:spTree>
    <p:extLst>
      <p:ext uri="{BB962C8B-B14F-4D97-AF65-F5344CB8AC3E}">
        <p14:creationId xmlns:p14="http://schemas.microsoft.com/office/powerpoint/2010/main" val="188334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67BBA2E-5E99-423A-B330-270671F7C28D}"/>
              </a:ext>
            </a:extLst>
          </p:cNvPr>
          <p:cNvSpPr txBox="1"/>
          <p:nvPr/>
        </p:nvSpPr>
        <p:spPr>
          <a:xfrm>
            <a:off x="218844" y="300482"/>
            <a:ext cx="582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3AAD26-710E-489F-A80D-71A222F30751}"/>
              </a:ext>
            </a:extLst>
          </p:cNvPr>
          <p:cNvSpPr/>
          <p:nvPr/>
        </p:nvSpPr>
        <p:spPr>
          <a:xfrm>
            <a:off x="5540715" y="1377325"/>
            <a:ext cx="5155200" cy="2006319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B134B0-B373-4A94-84CF-FC2A16DA0FAE}"/>
              </a:ext>
            </a:extLst>
          </p:cNvPr>
          <p:cNvSpPr/>
          <p:nvPr/>
        </p:nvSpPr>
        <p:spPr>
          <a:xfrm>
            <a:off x="5579573" y="1395988"/>
            <a:ext cx="5075362" cy="196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E5A7D2-F123-40C5-AC9E-1D037271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40" y="2105121"/>
            <a:ext cx="4077724" cy="302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EB7982-1B8A-4EAB-8634-636C2F8DD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40" y="2557731"/>
            <a:ext cx="4912994" cy="322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D88CA6-D3E8-4988-BFD7-D13F3ECE5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40" y="2882708"/>
            <a:ext cx="2183556" cy="302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877FDF-BFD7-4527-A0BD-6D495EA57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940" y="3182085"/>
            <a:ext cx="3367408" cy="177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F19ACC-AC1D-4A17-ABDA-37A895948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39" y="2775295"/>
            <a:ext cx="4695303" cy="3304506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71745F-56FB-4254-9414-83B0E91FCCCF}"/>
              </a:ext>
            </a:extLst>
          </p:cNvPr>
          <p:cNvGrpSpPr/>
          <p:nvPr/>
        </p:nvGrpSpPr>
        <p:grpSpPr>
          <a:xfrm>
            <a:off x="6163203" y="4160890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A64BF39-FCCE-4A43-B932-5D8229FD4227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DACDD0-E264-43C4-B35D-345DBCFDD055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B1FEF9-EE45-4EB7-910F-8F2A57517E0E}"/>
              </a:ext>
            </a:extLst>
          </p:cNvPr>
          <p:cNvGrpSpPr/>
          <p:nvPr/>
        </p:nvGrpSpPr>
        <p:grpSpPr>
          <a:xfrm>
            <a:off x="5850561" y="4571603"/>
            <a:ext cx="6141302" cy="1854149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F03CD7D-B57D-486C-AA89-D6A363ED68CB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B706AF2-5FE7-4E47-901A-D50CC862A5F1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94D6BDB-8495-4807-AB0A-D41A98BF68BD}"/>
              </a:ext>
            </a:extLst>
          </p:cNvPr>
          <p:cNvSpPr txBox="1"/>
          <p:nvPr/>
        </p:nvSpPr>
        <p:spPr>
          <a:xfrm>
            <a:off x="5920887" y="4760013"/>
            <a:ext cx="6052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조회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”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DB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 주소 이용하여 데이터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획득 후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첫 행을 읽은 뒤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값이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0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이 아닌 것들의 속성들을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속성에 맞는 데이터를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rowList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페이지 정보와 과업정보를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html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전달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951160-BD81-4BC8-BAF5-E93309D51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572" y="1408287"/>
            <a:ext cx="1312667" cy="282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EAB6C6-89C8-4B0D-BB17-D3C853282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1940" y="1669597"/>
            <a:ext cx="2556412" cy="4280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2889DA-5E7C-4FC0-B72E-ADD51190884E}"/>
              </a:ext>
            </a:extLst>
          </p:cNvPr>
          <p:cNvSpPr txBox="1"/>
          <p:nvPr/>
        </p:nvSpPr>
        <p:spPr>
          <a:xfrm>
            <a:off x="8010383" y="1668635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과업번호와 페이지 정보 반환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049636-26A5-4CFE-9547-1225E06E4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1940" y="2400096"/>
            <a:ext cx="1815454" cy="1554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429351-0D9F-443C-8E06-046CC608D112}"/>
              </a:ext>
            </a:extLst>
          </p:cNvPr>
          <p:cNvSpPr txBox="1"/>
          <p:nvPr/>
        </p:nvSpPr>
        <p:spPr>
          <a:xfrm>
            <a:off x="8010383" y="2282341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DB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조회한 파일주소로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csv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파일 읽기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83E1E6-8896-414D-B742-A57BE81C7F25}"/>
              </a:ext>
            </a:extLst>
          </p:cNvPr>
          <p:cNvSpPr txBox="1"/>
          <p:nvPr/>
        </p:nvSpPr>
        <p:spPr>
          <a:xfrm>
            <a:off x="8010383" y="289645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행렬을 바꿔 속성들의 정보끼리 묶음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1C292D-9B59-44D6-BB58-4120D9085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52" y="1150925"/>
            <a:ext cx="2733675" cy="209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45EE31-19D7-4FD0-9C17-3B4E9D506F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262" y="1480959"/>
            <a:ext cx="3165232" cy="624335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3E5BCE3-24E8-49EE-932C-F0611896E4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643">
            <a:off x="3089341" y="1705052"/>
            <a:ext cx="514408" cy="514408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50A3392-9971-4E23-B07E-3B735E06ECB8}"/>
              </a:ext>
            </a:extLst>
          </p:cNvPr>
          <p:cNvCxnSpPr>
            <a:cxnSpLocks/>
          </p:cNvCxnSpPr>
          <p:nvPr/>
        </p:nvCxnSpPr>
        <p:spPr>
          <a:xfrm>
            <a:off x="4305269" y="1825944"/>
            <a:ext cx="1282324" cy="0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72D1E80B-92CC-44A1-865B-B1BAE862C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6691" y="3395944"/>
            <a:ext cx="822710" cy="820340"/>
          </a:xfrm>
          <a:prstGeom prst="bentConnector3">
            <a:avLst>
              <a:gd name="adj1" fmla="val 98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092431C3-E20C-40AB-BFEA-3A76251828A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57" y="300482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EE480042-8FDB-43B0-8EAB-2C4E54BA762C}"/>
              </a:ext>
            </a:extLst>
          </p:cNvPr>
          <p:cNvSpPr/>
          <p:nvPr/>
        </p:nvSpPr>
        <p:spPr>
          <a:xfrm>
            <a:off x="5670790" y="1694749"/>
            <a:ext cx="65403" cy="349158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EBA68C50-E7C5-41ED-80E2-F64DE0BC1427}"/>
              </a:ext>
            </a:extLst>
          </p:cNvPr>
          <p:cNvSpPr/>
          <p:nvPr/>
        </p:nvSpPr>
        <p:spPr>
          <a:xfrm>
            <a:off x="5676536" y="2158949"/>
            <a:ext cx="65403" cy="349158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ABDFC902-AE49-44DE-8615-665C154B60D9}"/>
              </a:ext>
            </a:extLst>
          </p:cNvPr>
          <p:cNvSpPr/>
          <p:nvPr/>
        </p:nvSpPr>
        <p:spPr>
          <a:xfrm>
            <a:off x="5671416" y="2929381"/>
            <a:ext cx="45719" cy="207635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5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1F19ACC-AC1D-4A17-ABDA-37A8959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12" y="1737465"/>
            <a:ext cx="4806935" cy="3383071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71745F-56FB-4254-9414-83B0E91FCCCF}"/>
              </a:ext>
            </a:extLst>
          </p:cNvPr>
          <p:cNvGrpSpPr/>
          <p:nvPr/>
        </p:nvGrpSpPr>
        <p:grpSpPr>
          <a:xfrm>
            <a:off x="6619225" y="4358412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A64BF39-FCCE-4A43-B932-5D8229FD4227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DACDD0-E264-43C4-B35D-345DBCFDD055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B1FEF9-EE45-4EB7-910F-8F2A57517E0E}"/>
              </a:ext>
            </a:extLst>
          </p:cNvPr>
          <p:cNvGrpSpPr/>
          <p:nvPr/>
        </p:nvGrpSpPr>
        <p:grpSpPr>
          <a:xfrm>
            <a:off x="6384725" y="4752303"/>
            <a:ext cx="4933404" cy="1462217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F03CD7D-B57D-486C-AA89-D6A363ED68CB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B706AF2-5FE7-4E47-901A-D50CC862A5F1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94D6BDB-8495-4807-AB0A-D41A98BF68BD}"/>
              </a:ext>
            </a:extLst>
          </p:cNvPr>
          <p:cNvSpPr txBox="1"/>
          <p:nvPr/>
        </p:nvSpPr>
        <p:spPr>
          <a:xfrm>
            <a:off x="6183608" y="4880570"/>
            <a:ext cx="537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상세정보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과업번호를 이용하여 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‘/get’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으로 접근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파일의 첫 행과 마지막행의 날짜데이터를 이용하여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최솟값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최댓값 적용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5BC01C5-D394-4D82-9A6C-29371215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020" y="1167966"/>
            <a:ext cx="2412557" cy="2612832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CDE6AA-6A84-41D9-877B-4AA7B9A78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471" y="1907189"/>
            <a:ext cx="2695712" cy="3162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22419E-765C-4397-AEEF-5FFF17EC7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163360" y="2015793"/>
            <a:ext cx="415387" cy="4153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A916D-E64B-4A37-BDE2-5411E905C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12" y="1870237"/>
            <a:ext cx="1349733" cy="19973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5B711A-4499-4FAF-A9C5-D5E9DDD46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249" y="3164296"/>
            <a:ext cx="3001867" cy="369082"/>
          </a:xfrm>
          <a:prstGeom prst="rect">
            <a:avLst/>
          </a:prstGeom>
          <a:ln w="25400">
            <a:solidFill>
              <a:srgbClr val="FF7C80">
                <a:alpha val="80000"/>
              </a:srgb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EEA6C9-4D3C-4C4B-A074-EF3D07918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2351" y="1145523"/>
            <a:ext cx="3539547" cy="552844"/>
          </a:xfrm>
          <a:prstGeom prst="rect">
            <a:avLst/>
          </a:prstGeom>
          <a:ln w="25400">
            <a:solidFill>
              <a:srgbClr val="F4B183">
                <a:alpha val="80000"/>
              </a:srgbClr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F0AD61-3576-4C1F-893B-894E18402D1A}"/>
              </a:ext>
            </a:extLst>
          </p:cNvPr>
          <p:cNvCxnSpPr>
            <a:cxnSpLocks/>
          </p:cNvCxnSpPr>
          <p:nvPr/>
        </p:nvCxnSpPr>
        <p:spPr>
          <a:xfrm flipH="1">
            <a:off x="2030110" y="3360847"/>
            <a:ext cx="1386692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F252220-D491-4BB6-9339-682D1007D8DB}"/>
              </a:ext>
            </a:extLst>
          </p:cNvPr>
          <p:cNvCxnSpPr>
            <a:cxnSpLocks/>
          </p:cNvCxnSpPr>
          <p:nvPr/>
        </p:nvCxnSpPr>
        <p:spPr>
          <a:xfrm>
            <a:off x="7427167" y="1749457"/>
            <a:ext cx="1592853" cy="445491"/>
          </a:xfrm>
          <a:prstGeom prst="bentConnector3">
            <a:avLst>
              <a:gd name="adj1" fmla="val -377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615D0B8-9592-45CB-83A0-D44328734406}"/>
              </a:ext>
            </a:extLst>
          </p:cNvPr>
          <p:cNvCxnSpPr>
            <a:cxnSpLocks/>
          </p:cNvCxnSpPr>
          <p:nvPr/>
        </p:nvCxnSpPr>
        <p:spPr>
          <a:xfrm flipV="1">
            <a:off x="4137712" y="1441130"/>
            <a:ext cx="1066513" cy="485244"/>
          </a:xfrm>
          <a:prstGeom prst="bentConnector3">
            <a:avLst>
              <a:gd name="adj1" fmla="val 132"/>
            </a:avLst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8692E1-3409-4BBD-8E40-4B8B3D94DBF5}"/>
              </a:ext>
            </a:extLst>
          </p:cNvPr>
          <p:cNvSpPr txBox="1"/>
          <p:nvPr/>
        </p:nvSpPr>
        <p:spPr>
          <a:xfrm>
            <a:off x="218844" y="300482"/>
            <a:ext cx="582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2E77578-594A-4776-8880-92CC5B57AFA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57" y="300482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4180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E01FA3-E887-49AF-82D4-76F69BE34B8F}"/>
              </a:ext>
            </a:extLst>
          </p:cNvPr>
          <p:cNvSpPr/>
          <p:nvPr/>
        </p:nvSpPr>
        <p:spPr>
          <a:xfrm>
            <a:off x="5769526" y="1426249"/>
            <a:ext cx="6055200" cy="2049074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34A26C-EE13-475A-87A5-7968795A7D4F}"/>
              </a:ext>
            </a:extLst>
          </p:cNvPr>
          <p:cNvSpPr/>
          <p:nvPr/>
        </p:nvSpPr>
        <p:spPr>
          <a:xfrm>
            <a:off x="5799053" y="1469004"/>
            <a:ext cx="5976000" cy="196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1F19ACC-AC1D-4A17-ABDA-37A8959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26000"/>
            <a:ext cx="3363784" cy="2367396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CAB02D-12AE-4054-9A9F-3B2538997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1" y="1149627"/>
            <a:ext cx="1581150" cy="457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965F16-B082-4C28-BBE1-8327678CB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200" y="1805956"/>
            <a:ext cx="2870268" cy="605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8FE6F1-D48C-42E1-A125-3C1E7BDC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200" y="2399914"/>
            <a:ext cx="4441434" cy="326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A0688B-A176-4A56-8042-7C5721625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200" y="2713379"/>
            <a:ext cx="5556894" cy="462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FCD236-2A72-4368-8674-C29A789AA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5200" y="3141845"/>
            <a:ext cx="3938117" cy="2108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51A053-DB44-46C2-84C5-EF12B0423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791" y="3874367"/>
            <a:ext cx="3401019" cy="2380714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CB22BF-8F23-4A2E-BD4B-C04AA2717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3661" y="1495710"/>
            <a:ext cx="1707170" cy="3158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E99F9B-90FA-4A71-BF04-495CC399ECFF}"/>
              </a:ext>
            </a:extLst>
          </p:cNvPr>
          <p:cNvSpPr txBox="1"/>
          <p:nvPr/>
        </p:nvSpPr>
        <p:spPr>
          <a:xfrm>
            <a:off x="8396857" y="2329781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과업번호와 페이지 정보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 반환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5CCB0A-8000-47BA-8BFE-F7854E7C6DE9}"/>
              </a:ext>
            </a:extLst>
          </p:cNvPr>
          <p:cNvSpPr txBox="1"/>
          <p:nvPr/>
        </p:nvSpPr>
        <p:spPr>
          <a:xfrm>
            <a:off x="8407830" y="1753453"/>
            <a:ext cx="2367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선택날짜에 해당하는 데이터 분류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BABB9C-1555-4F77-8FD7-DA7BB00B0307}"/>
              </a:ext>
            </a:extLst>
          </p:cNvPr>
          <p:cNvSpPr txBox="1"/>
          <p:nvPr/>
        </p:nvSpPr>
        <p:spPr>
          <a:xfrm>
            <a:off x="10062273" y="2989876"/>
            <a:ext cx="182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datetime -&gt; String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변환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95DEE1-9A7D-432F-8623-D2E85735B56B}"/>
              </a:ext>
            </a:extLst>
          </p:cNvPr>
          <p:cNvGrpSpPr/>
          <p:nvPr/>
        </p:nvGrpSpPr>
        <p:grpSpPr>
          <a:xfrm>
            <a:off x="6212721" y="3649971"/>
            <a:ext cx="1446661" cy="417271"/>
            <a:chOff x="1353560" y="4333021"/>
            <a:chExt cx="1446661" cy="417271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933DE01-22B1-48CC-8388-7FDBA85ECD0C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6729BC-8848-4124-88F5-B506B6C78FCA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54D2AC-049D-4A4F-BBC9-3360FF20375C}"/>
              </a:ext>
            </a:extLst>
          </p:cNvPr>
          <p:cNvGrpSpPr/>
          <p:nvPr/>
        </p:nvGrpSpPr>
        <p:grpSpPr>
          <a:xfrm>
            <a:off x="5887688" y="4057057"/>
            <a:ext cx="5605208" cy="2330093"/>
            <a:chOff x="1098447" y="4743183"/>
            <a:chExt cx="6006517" cy="140745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33B1836-2114-4776-B517-6552B3C5E5B6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764A837-4610-4874-A47E-575FB77C638F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99AEF2A-73A0-48D3-A39D-387C3804E9AD}"/>
              </a:ext>
            </a:extLst>
          </p:cNvPr>
          <p:cNvSpPr txBox="1"/>
          <p:nvPr/>
        </p:nvSpPr>
        <p:spPr>
          <a:xfrm>
            <a:off x="5965612" y="4217398"/>
            <a:ext cx="5473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선택 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검색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”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DB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주소를 이용하여  데이터 획득 후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 안의 날짜데이터를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datetime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으로 변환한 후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 날짜의 정보만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filtered_data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첫 행을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읽은 뒤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값이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0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이 아닌 것들의 속성들을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속성에 맞는 데이터를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rowList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페이지 정보와 과업정보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선택날짜를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html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전달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BE0B180-053D-40BC-8A18-AA6D03AF3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1552228" y="1310260"/>
            <a:ext cx="507753" cy="507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7E47B7-B6D9-4969-846B-9D5838AB3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149" y="4056322"/>
            <a:ext cx="2566656" cy="1479225"/>
          </a:xfrm>
          <a:prstGeom prst="rect">
            <a:avLst/>
          </a:prstGeom>
          <a:ln w="25400">
            <a:solidFill>
              <a:schemeClr val="accent5">
                <a:lumMod val="75000"/>
                <a:alpha val="80000"/>
              </a:schemeClr>
            </a:solidFill>
          </a:ln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579086-F25E-42FD-8939-1E518E4A2DEA}"/>
              </a:ext>
            </a:extLst>
          </p:cNvPr>
          <p:cNvCxnSpPr>
            <a:cxnSpLocks/>
          </p:cNvCxnSpPr>
          <p:nvPr/>
        </p:nvCxnSpPr>
        <p:spPr>
          <a:xfrm>
            <a:off x="3903784" y="1794836"/>
            <a:ext cx="1757484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FA5D8AF-746F-483C-AC6A-A67FF8E56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0025" y="1187901"/>
            <a:ext cx="4724400" cy="22860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BB47578-4EE4-4B68-B96D-F1BF618DBB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27811" y="3327090"/>
            <a:ext cx="1935851" cy="113661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5F2AF32-D78E-4529-A56A-A389E70432E4}"/>
              </a:ext>
            </a:extLst>
          </p:cNvPr>
          <p:cNvSpPr txBox="1"/>
          <p:nvPr/>
        </p:nvSpPr>
        <p:spPr>
          <a:xfrm>
            <a:off x="218844" y="300482"/>
            <a:ext cx="582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 검색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D8774F2-333A-4E51-8E87-8E30AAD55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03" y="309268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52" name="왼쪽 대괄호 51">
            <a:extLst>
              <a:ext uri="{FF2B5EF4-FFF2-40B4-BE49-F238E27FC236}">
                <a16:creationId xmlns:a16="http://schemas.microsoft.com/office/drawing/2014/main" id="{8DCE0148-57D5-45D5-A2E1-62F7BEEA850C}"/>
              </a:ext>
            </a:extLst>
          </p:cNvPr>
          <p:cNvSpPr/>
          <p:nvPr/>
        </p:nvSpPr>
        <p:spPr>
          <a:xfrm>
            <a:off x="5968370" y="1847693"/>
            <a:ext cx="79174" cy="510082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대괄호 53">
            <a:extLst>
              <a:ext uri="{FF2B5EF4-FFF2-40B4-BE49-F238E27FC236}">
                <a16:creationId xmlns:a16="http://schemas.microsoft.com/office/drawing/2014/main" id="{A27A1B94-4C2F-4259-8898-FA11AE909FFD}"/>
              </a:ext>
            </a:extLst>
          </p:cNvPr>
          <p:cNvSpPr/>
          <p:nvPr/>
        </p:nvSpPr>
        <p:spPr>
          <a:xfrm>
            <a:off x="5968368" y="2429427"/>
            <a:ext cx="79174" cy="249908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0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66167-7D98-4C70-9E2C-6AB3E2414905}"/>
              </a:ext>
            </a:extLst>
          </p:cNvPr>
          <p:cNvSpPr/>
          <p:nvPr/>
        </p:nvSpPr>
        <p:spPr>
          <a:xfrm>
            <a:off x="6534025" y="1466317"/>
            <a:ext cx="4922109" cy="1838811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6B03B6-8088-4FA8-9DC0-FFB259868583}"/>
              </a:ext>
            </a:extLst>
          </p:cNvPr>
          <p:cNvSpPr/>
          <p:nvPr/>
        </p:nvSpPr>
        <p:spPr>
          <a:xfrm>
            <a:off x="6572883" y="1490370"/>
            <a:ext cx="4845881" cy="178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1F19ACC-AC1D-4A17-ABDA-37A895948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321" b="90948"/>
          <a:stretch/>
        </p:blipFill>
        <p:spPr>
          <a:xfrm>
            <a:off x="1707308" y="1650820"/>
            <a:ext cx="2908751" cy="604002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B320-7634-4C6C-A55C-15B6EC39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170" y="2290751"/>
            <a:ext cx="4355874" cy="341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8ADFDB-544D-4A89-A733-66A0B89BF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70" y="2599411"/>
            <a:ext cx="2221427" cy="207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950927-D9ED-4C66-84FE-20F36C625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398" y="2798881"/>
            <a:ext cx="3552952" cy="281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4BA8E5-FFA9-4BCB-85A5-A789E693C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42" y="3043774"/>
            <a:ext cx="5522650" cy="3289124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A7E81E-096F-43E3-96E8-C6C3AD488D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492" y="1596965"/>
            <a:ext cx="1316053" cy="277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BD9FD-F9D9-40FA-9C58-9893D1C7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9399" y="1888141"/>
            <a:ext cx="2294638" cy="4330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29D6C0-5EB9-42A7-AE93-3AD436A6F41C}"/>
              </a:ext>
            </a:extLst>
          </p:cNvPr>
          <p:cNvSpPr txBox="1"/>
          <p:nvPr/>
        </p:nvSpPr>
        <p:spPr>
          <a:xfrm>
            <a:off x="8729918" y="190904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과업번호와 선택날짜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처음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끝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반환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B323B1-0553-45DB-BE8B-8993D16D409B}"/>
              </a:ext>
            </a:extLst>
          </p:cNvPr>
          <p:cNvSpPr txBox="1"/>
          <p:nvPr/>
        </p:nvSpPr>
        <p:spPr>
          <a:xfrm>
            <a:off x="8899221" y="246137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DB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조회한 파일주소로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csv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파일 읽기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F52908-48A2-47CD-AAA8-F6E1960877C6}"/>
              </a:ext>
            </a:extLst>
          </p:cNvPr>
          <p:cNvGrpSpPr/>
          <p:nvPr/>
        </p:nvGrpSpPr>
        <p:grpSpPr>
          <a:xfrm>
            <a:off x="6646157" y="4099633"/>
            <a:ext cx="1446661" cy="417271"/>
            <a:chOff x="1353560" y="4333021"/>
            <a:chExt cx="1446661" cy="41727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57AB2FB-13A7-4A14-9FAD-CEBC095F129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C439F6-C6AD-4CD8-A93D-49988508E90B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579E87-A82C-417E-8B79-594C32C983F7}"/>
              </a:ext>
            </a:extLst>
          </p:cNvPr>
          <p:cNvGrpSpPr/>
          <p:nvPr/>
        </p:nvGrpSpPr>
        <p:grpSpPr>
          <a:xfrm>
            <a:off x="6335486" y="4510418"/>
            <a:ext cx="5605208" cy="1922030"/>
            <a:chOff x="1098447" y="4743183"/>
            <a:chExt cx="6006517" cy="1407453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6E9DD7-8BD4-42D2-BE0E-44B09BC7F675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A0239D8-434B-4DB9-A1C8-8B798874DBF3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B002303-80AA-4EC8-A34B-D072E13E763B}"/>
              </a:ext>
            </a:extLst>
          </p:cNvPr>
          <p:cNvSpPr txBox="1"/>
          <p:nvPr/>
        </p:nvSpPr>
        <p:spPr>
          <a:xfrm>
            <a:off x="6439400" y="4741844"/>
            <a:ext cx="5377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그래프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”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DB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파일의 주소를 이용하여 데이터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획득 후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첫 행을 읽은 뒤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0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이 아닌 것들의 속성들을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속성에 맞는 데이터를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rowList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과업정보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선택날짜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처음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끝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)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html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전달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0879204-2B12-4FDA-B521-52D097A2D66A}"/>
              </a:ext>
            </a:extLst>
          </p:cNvPr>
          <p:cNvCxnSpPr>
            <a:cxnSpLocks/>
          </p:cNvCxnSpPr>
          <p:nvPr/>
        </p:nvCxnSpPr>
        <p:spPr>
          <a:xfrm>
            <a:off x="4616059" y="1980813"/>
            <a:ext cx="1956824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24DC674-8242-46C3-8F5A-C751F2727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025" y="1215231"/>
            <a:ext cx="2705100" cy="2476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65131F-C593-4FB1-BA2F-331E27F62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41" y="293902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CAEB25-3DED-4D78-B3A6-C5ADC7C86B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141216" y="1759540"/>
            <a:ext cx="507753" cy="507753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5CF0A56-6E9E-42C0-8AB8-52FA85A6FB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3743" y="3261329"/>
            <a:ext cx="755657" cy="638312"/>
          </a:xfrm>
          <a:prstGeom prst="bentConnector3">
            <a:avLst>
              <a:gd name="adj1" fmla="val 609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4FA735-D0AF-42CF-935A-44A8DA110F63}"/>
              </a:ext>
            </a:extLst>
          </p:cNvPr>
          <p:cNvSpPr txBox="1"/>
          <p:nvPr/>
        </p:nvSpPr>
        <p:spPr>
          <a:xfrm>
            <a:off x="218844" y="300482"/>
            <a:ext cx="582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9EB1B0D7-0B96-4FB2-8EAE-A579C2FB0A8C}"/>
              </a:ext>
            </a:extLst>
          </p:cNvPr>
          <p:cNvSpPr/>
          <p:nvPr/>
        </p:nvSpPr>
        <p:spPr>
          <a:xfrm>
            <a:off x="6818892" y="1906412"/>
            <a:ext cx="65403" cy="349158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대괄호 48">
            <a:extLst>
              <a:ext uri="{FF2B5EF4-FFF2-40B4-BE49-F238E27FC236}">
                <a16:creationId xmlns:a16="http://schemas.microsoft.com/office/drawing/2014/main" id="{1F827C72-45E6-4E39-8753-C165730CDC1E}"/>
              </a:ext>
            </a:extLst>
          </p:cNvPr>
          <p:cNvSpPr/>
          <p:nvPr/>
        </p:nvSpPr>
        <p:spPr>
          <a:xfrm>
            <a:off x="6820469" y="2358051"/>
            <a:ext cx="65403" cy="349158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8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2273544-A6BE-49AD-8B91-63DED7F49764}"/>
              </a:ext>
            </a:extLst>
          </p:cNvPr>
          <p:cNvSpPr/>
          <p:nvPr/>
        </p:nvSpPr>
        <p:spPr>
          <a:xfrm>
            <a:off x="6776870" y="1459311"/>
            <a:ext cx="4922109" cy="2383346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3A472F-3A81-4612-B1B7-D3A2ED568D42}"/>
              </a:ext>
            </a:extLst>
          </p:cNvPr>
          <p:cNvSpPr/>
          <p:nvPr/>
        </p:nvSpPr>
        <p:spPr>
          <a:xfrm>
            <a:off x="6815728" y="1490339"/>
            <a:ext cx="4845881" cy="230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88B1D6F-BF62-4726-ADE5-D70D1AC4767E}"/>
              </a:ext>
            </a:extLst>
          </p:cNvPr>
          <p:cNvSpPr/>
          <p:nvPr/>
        </p:nvSpPr>
        <p:spPr>
          <a:xfrm>
            <a:off x="8356329" y="1059133"/>
            <a:ext cx="3342649" cy="610154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B362BF-0776-4029-A2D3-3BDC93089730}"/>
              </a:ext>
            </a:extLst>
          </p:cNvPr>
          <p:cNvSpPr/>
          <p:nvPr/>
        </p:nvSpPr>
        <p:spPr>
          <a:xfrm>
            <a:off x="8395187" y="1083228"/>
            <a:ext cx="3271037" cy="55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6205248-0BFC-43E2-9ED3-C3C20C0A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21" y="1809537"/>
            <a:ext cx="3824622" cy="403515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0A7199-407E-4F85-A63F-A5964E09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84" y="3109029"/>
            <a:ext cx="5255995" cy="3255024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BCB8617-851D-4808-95F2-3B6D04BC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346" y="2281389"/>
            <a:ext cx="4355874" cy="34124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B1CE2B-1792-4647-A63D-5F4DEF483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346" y="2607924"/>
            <a:ext cx="2221427" cy="2074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FA8F46-71E1-4D62-BCCA-7E0B32646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764" y="3398477"/>
            <a:ext cx="3552952" cy="28102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90307DC-5E6F-4DAD-9A2B-F3EF7D4AE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68" y="1587603"/>
            <a:ext cx="1316053" cy="2777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4EE8653-F7DC-4C23-BFF6-2D347985F6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575" y="1878779"/>
            <a:ext cx="2294638" cy="4330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059001-B974-44DE-A372-BEDD20778D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1575" y="2797442"/>
            <a:ext cx="4369902" cy="6057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8BF3FC3-4C66-4B86-95C9-0C527A1FD4B2}"/>
              </a:ext>
            </a:extLst>
          </p:cNvPr>
          <p:cNvSpPr txBox="1"/>
          <p:nvPr/>
        </p:nvSpPr>
        <p:spPr>
          <a:xfrm>
            <a:off x="8943852" y="1854911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과업번호와 선택날짜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처음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끝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반환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FBF243-E47D-4579-97C7-2FFBCAF01B00}"/>
              </a:ext>
            </a:extLst>
          </p:cNvPr>
          <p:cNvSpPr txBox="1"/>
          <p:nvPr/>
        </p:nvSpPr>
        <p:spPr>
          <a:xfrm>
            <a:off x="9020378" y="3007569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 범위에 포함된 데이터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0C5AD8-3FD4-48ED-8E5E-65C18BEE27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5856" y="701504"/>
            <a:ext cx="2734071" cy="333601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C9237-640C-45CE-B3E3-81624D3F1A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6737" y="1101678"/>
            <a:ext cx="3127936" cy="49417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D827B1D-8F62-4B71-B0DB-3A69BA99A5CA}"/>
              </a:ext>
            </a:extLst>
          </p:cNvPr>
          <p:cNvSpPr txBox="1"/>
          <p:nvPr/>
        </p:nvSpPr>
        <p:spPr>
          <a:xfrm>
            <a:off x="8356330" y="463003"/>
            <a:ext cx="30903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선택날짜가 없는 경우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첫날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~ +1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시간 범위를 저장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A6274EB-48B6-433E-B4E7-2A24B9D93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740247" y="2007152"/>
            <a:ext cx="372133" cy="37213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FB9F5D9-1FFE-4F71-B4BE-D3EBD3D8C912}"/>
              </a:ext>
            </a:extLst>
          </p:cNvPr>
          <p:cNvGrpSpPr/>
          <p:nvPr/>
        </p:nvGrpSpPr>
        <p:grpSpPr>
          <a:xfrm>
            <a:off x="6361274" y="3984654"/>
            <a:ext cx="1446661" cy="417271"/>
            <a:chOff x="1353560" y="4333021"/>
            <a:chExt cx="1446661" cy="417271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A211C7D-E0DC-45F4-8D42-D9353320301B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E6F514-361B-4BEE-9412-CF085EE65FD1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ECBD9E6-7E4E-4E6D-B64A-B1512DC0F37A}"/>
              </a:ext>
            </a:extLst>
          </p:cNvPr>
          <p:cNvGrpSpPr/>
          <p:nvPr/>
        </p:nvGrpSpPr>
        <p:grpSpPr>
          <a:xfrm>
            <a:off x="6022705" y="4386411"/>
            <a:ext cx="5915002" cy="2045458"/>
            <a:chOff x="1098447" y="4743183"/>
            <a:chExt cx="6006517" cy="14074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3D3A64A-87B8-489B-A37B-AD98370E6652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7D78EF8-BBBE-4A6C-9699-B1495C210E36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27A76F3-686A-46E8-9710-CCDEA8ABDDCE}"/>
              </a:ext>
            </a:extLst>
          </p:cNvPr>
          <p:cNvSpPr txBox="1"/>
          <p:nvPr/>
        </p:nvSpPr>
        <p:spPr>
          <a:xfrm>
            <a:off x="6124157" y="4531977"/>
            <a:ext cx="571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선택 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검색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”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lvl="0" algn="ctr"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DB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csv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파일의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주소 이용하여  데이터 획득 후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start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end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까지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범위의 데이터를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filtered_data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첫 행을 </a:t>
            </a:r>
            <a:r>
              <a:rPr lang="ko-KR" altLang="en-US" b="1" spc="-150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읽은 뒤</a:t>
            </a:r>
            <a:r>
              <a:rPr lang="en-US" altLang="ko-KR" b="1" spc="-150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값이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0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이 아닌 것들의 속성들을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colList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저장된 속성에 맞는 데이터를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rowList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페이지 정보와 과업정보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선택날짜를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html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전달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E66AFEA-A3C8-4836-9B7C-C92E11AC5133}"/>
              </a:ext>
            </a:extLst>
          </p:cNvPr>
          <p:cNvCxnSpPr>
            <a:cxnSpLocks/>
          </p:cNvCxnSpPr>
          <p:nvPr/>
        </p:nvCxnSpPr>
        <p:spPr>
          <a:xfrm>
            <a:off x="4961243" y="2018579"/>
            <a:ext cx="1842489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5CC6AC9-935E-456A-BB9B-FE55772467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944" y="1537750"/>
            <a:ext cx="5244330" cy="24468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8C3CE08-EF12-4652-808D-3B29261D9D1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43" y="31898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6DF01B9-2283-4FA5-8EB0-87971EE471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2882" y="3243097"/>
            <a:ext cx="1281390" cy="607199"/>
          </a:xfrm>
          <a:prstGeom prst="bentConnector3">
            <a:avLst>
              <a:gd name="adj1" fmla="val 50000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58DF7E2-B39F-47C8-ABB5-750191379C55}"/>
              </a:ext>
            </a:extLst>
          </p:cNvPr>
          <p:cNvSpPr txBox="1"/>
          <p:nvPr/>
        </p:nvSpPr>
        <p:spPr>
          <a:xfrm>
            <a:off x="218844" y="300482"/>
            <a:ext cx="632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검색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6CECAC3B-3283-4A03-A830-C34C0F80E33F}"/>
              </a:ext>
            </a:extLst>
          </p:cNvPr>
          <p:cNvSpPr/>
          <p:nvPr/>
        </p:nvSpPr>
        <p:spPr>
          <a:xfrm>
            <a:off x="7080241" y="2809589"/>
            <a:ext cx="46719" cy="529422"/>
          </a:xfrm>
          <a:prstGeom prst="leftBracket">
            <a:avLst/>
          </a:prstGeom>
          <a:ln w="222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8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3E0281B-E5E6-4B37-BDBB-2B272E4462F6}"/>
              </a:ext>
            </a:extLst>
          </p:cNvPr>
          <p:cNvSpPr/>
          <p:nvPr/>
        </p:nvSpPr>
        <p:spPr>
          <a:xfrm>
            <a:off x="9608677" y="823703"/>
            <a:ext cx="2241201" cy="2714778"/>
          </a:xfrm>
          <a:prstGeom prst="roundRect">
            <a:avLst/>
          </a:prstGeom>
          <a:noFill/>
          <a:ln w="25400" cap="flat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BAA9ED3-8746-47C6-BA66-7987F598109A}"/>
              </a:ext>
            </a:extLst>
          </p:cNvPr>
          <p:cNvSpPr/>
          <p:nvPr/>
        </p:nvSpPr>
        <p:spPr>
          <a:xfrm>
            <a:off x="7701185" y="3162769"/>
            <a:ext cx="2346221" cy="3182764"/>
          </a:xfrm>
          <a:prstGeom prst="roundRect">
            <a:avLst/>
          </a:prstGeom>
          <a:solidFill>
            <a:schemeClr val="bg1"/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9AA03B-D319-4486-9B65-C01CE17DEAC0}"/>
              </a:ext>
            </a:extLst>
          </p:cNvPr>
          <p:cNvSpPr txBox="1"/>
          <p:nvPr/>
        </p:nvSpPr>
        <p:spPr>
          <a:xfrm>
            <a:off x="218844" y="300482"/>
            <a:ext cx="843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Sensor 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전송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13571C-7950-493C-8E63-C31495A6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3" y="305181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BFE59A-E836-4C8D-AC7C-C598977AF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11" y="1142672"/>
            <a:ext cx="1521455" cy="15214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FC1F60-7EE6-4B7F-89F3-ECF903DA1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70" y="4234169"/>
            <a:ext cx="1674494" cy="13384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A2AF1E-30BC-468C-B793-DEB7EAAAD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04696" y="4631543"/>
            <a:ext cx="710715" cy="9898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AFBA01-C2BD-4EF3-8B6A-6A35148E2D99}"/>
              </a:ext>
            </a:extLst>
          </p:cNvPr>
          <p:cNvCxnSpPr/>
          <p:nvPr/>
        </p:nvCxnSpPr>
        <p:spPr>
          <a:xfrm>
            <a:off x="2725631" y="5193130"/>
            <a:ext cx="391886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A50424-4292-43A8-BFF5-10D2DECE678F}"/>
              </a:ext>
            </a:extLst>
          </p:cNvPr>
          <p:cNvSpPr txBox="1"/>
          <p:nvPr/>
        </p:nvSpPr>
        <p:spPr>
          <a:xfrm>
            <a:off x="1659473" y="5663843"/>
            <a:ext cx="145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Client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4902CDD-B6ED-4DC9-9561-27237D327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897" y="3125117"/>
            <a:ext cx="885481" cy="8854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F37EC64-798A-40CC-B4F4-2C54FAB234EB}"/>
              </a:ext>
            </a:extLst>
          </p:cNvPr>
          <p:cNvGrpSpPr/>
          <p:nvPr/>
        </p:nvGrpSpPr>
        <p:grpSpPr>
          <a:xfrm>
            <a:off x="9902591" y="1184666"/>
            <a:ext cx="1647941" cy="618302"/>
            <a:chOff x="3293708" y="1128185"/>
            <a:chExt cx="1632856" cy="58864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94F4377-55FA-4484-9882-13D553539A32}"/>
                </a:ext>
              </a:extLst>
            </p:cNvPr>
            <p:cNvSpPr/>
            <p:nvPr/>
          </p:nvSpPr>
          <p:spPr>
            <a:xfrm>
              <a:off x="3293708" y="1128185"/>
              <a:ext cx="1632856" cy="58864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0206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206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홍선기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CEDDB39-1779-43F2-B693-EBA115358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826" y="1253657"/>
              <a:ext cx="463176" cy="463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072425-8581-4847-9458-D6CD812A34B9}"/>
              </a:ext>
            </a:extLst>
          </p:cNvPr>
          <p:cNvGrpSpPr/>
          <p:nvPr/>
        </p:nvGrpSpPr>
        <p:grpSpPr>
          <a:xfrm>
            <a:off x="9902591" y="1903400"/>
            <a:ext cx="1647941" cy="618302"/>
            <a:chOff x="9764058" y="727501"/>
            <a:chExt cx="1632856" cy="58864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3CE7E7B-EA70-465B-A9A0-73A1E2129639}"/>
                </a:ext>
              </a:extLst>
            </p:cNvPr>
            <p:cNvSpPr/>
            <p:nvPr/>
          </p:nvSpPr>
          <p:spPr>
            <a:xfrm>
              <a:off x="9764058" y="727501"/>
              <a:ext cx="1632856" cy="58864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0206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206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안재영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D9A3C50-A4B1-4FDE-BFD6-75512FE5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9176" y="852973"/>
              <a:ext cx="463176" cy="46317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259F4F-1C5A-4ABF-9594-31E576CD3B83}"/>
              </a:ext>
            </a:extLst>
          </p:cNvPr>
          <p:cNvGrpSpPr/>
          <p:nvPr/>
        </p:nvGrpSpPr>
        <p:grpSpPr>
          <a:xfrm>
            <a:off x="9902591" y="2619789"/>
            <a:ext cx="1647941" cy="618302"/>
            <a:chOff x="9739496" y="1758534"/>
            <a:chExt cx="1632856" cy="58864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1FE89E0-F595-489E-B8B8-18AB215F9389}"/>
                </a:ext>
              </a:extLst>
            </p:cNvPr>
            <p:cNvSpPr/>
            <p:nvPr/>
          </p:nvSpPr>
          <p:spPr>
            <a:xfrm>
              <a:off x="9739496" y="1758534"/>
              <a:ext cx="1632856" cy="58864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0206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00206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라경주</a:t>
              </a:r>
              <a:endParaRPr lang="ko-KR" altLang="en-US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3E74A82-219B-426A-B9A3-904688EFD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4614" y="1884006"/>
              <a:ext cx="463176" cy="463176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04414AD-FEA3-4299-87E0-E850CED98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45" y="1949915"/>
            <a:ext cx="1081981" cy="10819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DFF676-3D67-4D94-ADF6-106411B682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92" y="3346889"/>
            <a:ext cx="989818" cy="9898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B1AFE68-4F26-458F-B85C-B6E8D5C952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30" y="5307540"/>
            <a:ext cx="932978" cy="9329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2D5D44-92B9-4EC7-A407-4CB66981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3" y="4448323"/>
            <a:ext cx="1775902" cy="6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A09C7B9-F7A7-48A4-8B70-83860F894A37}"/>
              </a:ext>
            </a:extLst>
          </p:cNvPr>
          <p:cNvSpPr txBox="1"/>
          <p:nvPr/>
        </p:nvSpPr>
        <p:spPr>
          <a:xfrm>
            <a:off x="9996718" y="5803464"/>
            <a:ext cx="145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Server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34A6EC-C5B5-46F2-B6E2-2D9517171BDD}"/>
              </a:ext>
            </a:extLst>
          </p:cNvPr>
          <p:cNvSpPr txBox="1"/>
          <p:nvPr/>
        </p:nvSpPr>
        <p:spPr>
          <a:xfrm>
            <a:off x="8082042" y="1553695"/>
            <a:ext cx="145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Client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3002432-9205-4FAB-99F9-035CC1B39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465" y="4448323"/>
            <a:ext cx="690278" cy="690278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EC88B80-3658-45C4-A235-048FC451A76C}"/>
              </a:ext>
            </a:extLst>
          </p:cNvPr>
          <p:cNvCxnSpPr>
            <a:cxnSpLocks/>
          </p:cNvCxnSpPr>
          <p:nvPr/>
        </p:nvCxnSpPr>
        <p:spPr>
          <a:xfrm>
            <a:off x="10211892" y="4793462"/>
            <a:ext cx="51466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2538F72-EE2B-4F72-B474-F1210DD9A2A4}"/>
              </a:ext>
            </a:extLst>
          </p:cNvPr>
          <p:cNvSpPr txBox="1"/>
          <p:nvPr/>
        </p:nvSpPr>
        <p:spPr>
          <a:xfrm>
            <a:off x="10897506" y="5142531"/>
            <a:ext cx="42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7798E"/>
                </a:solidFill>
              </a:rPr>
              <a:t>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0995C6-73BC-400D-9952-136B66F2E77D}"/>
              </a:ext>
            </a:extLst>
          </p:cNvPr>
          <p:cNvSpPr txBox="1"/>
          <p:nvPr/>
        </p:nvSpPr>
        <p:spPr>
          <a:xfrm>
            <a:off x="5391996" y="5249828"/>
            <a:ext cx="42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7798E"/>
                </a:solidFill>
              </a:rPr>
              <a:t>②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B58A24-FC10-45A1-99CE-8890E5EC9C4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402" t="-2990" r="2551" b="68996"/>
          <a:stretch/>
        </p:blipFill>
        <p:spPr>
          <a:xfrm>
            <a:off x="3749504" y="1126063"/>
            <a:ext cx="4185581" cy="432631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B0E2172E-A955-44B2-8487-EF14504F7A7A}"/>
              </a:ext>
            </a:extLst>
          </p:cNvPr>
          <p:cNvGrpSpPr/>
          <p:nvPr/>
        </p:nvGrpSpPr>
        <p:grpSpPr>
          <a:xfrm>
            <a:off x="3447875" y="876744"/>
            <a:ext cx="301630" cy="249319"/>
            <a:chOff x="3447875" y="876744"/>
            <a:chExt cx="301630" cy="24931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10C4652-5439-4951-88E1-3F87F03E4140}"/>
                </a:ext>
              </a:extLst>
            </p:cNvPr>
            <p:cNvCxnSpPr>
              <a:cxnSpLocks/>
            </p:cNvCxnSpPr>
            <p:nvPr/>
          </p:nvCxnSpPr>
          <p:spPr>
            <a:xfrm>
              <a:off x="3447875" y="1065402"/>
              <a:ext cx="142613" cy="60661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52C1DE9-7551-4803-9B73-ADE8E1F287BF}"/>
                </a:ext>
              </a:extLst>
            </p:cNvPr>
            <p:cNvCxnSpPr>
              <a:cxnSpLocks/>
            </p:cNvCxnSpPr>
            <p:nvPr/>
          </p:nvCxnSpPr>
          <p:spPr>
            <a:xfrm>
              <a:off x="3551825" y="940549"/>
              <a:ext cx="97386" cy="94922"/>
            </a:xfrm>
            <a:prstGeom prst="line">
              <a:avLst/>
            </a:prstGeom>
            <a:ln w="22225">
              <a:solidFill>
                <a:srgbClr val="FF5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2ED229A-F803-412A-8A72-FDBE35F9623E}"/>
                </a:ext>
              </a:extLst>
            </p:cNvPr>
            <p:cNvCxnSpPr>
              <a:cxnSpLocks/>
            </p:cNvCxnSpPr>
            <p:nvPr/>
          </p:nvCxnSpPr>
          <p:spPr>
            <a:xfrm>
              <a:off x="3715411" y="876744"/>
              <a:ext cx="34094" cy="125330"/>
            </a:xfrm>
            <a:prstGeom prst="line">
              <a:avLst/>
            </a:prstGeom>
            <a:ln w="2222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04AEE26-1C2D-4B7B-96C7-25478D6112C2}"/>
              </a:ext>
            </a:extLst>
          </p:cNvPr>
          <p:cNvGrpSpPr/>
          <p:nvPr/>
        </p:nvGrpSpPr>
        <p:grpSpPr>
          <a:xfrm rot="4577447">
            <a:off x="7888226" y="849197"/>
            <a:ext cx="301630" cy="249319"/>
            <a:chOff x="3447875" y="876744"/>
            <a:chExt cx="301630" cy="249319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F7FCF34-E41F-47E9-8412-08D540029DB9}"/>
                </a:ext>
              </a:extLst>
            </p:cNvPr>
            <p:cNvCxnSpPr>
              <a:cxnSpLocks/>
            </p:cNvCxnSpPr>
            <p:nvPr/>
          </p:nvCxnSpPr>
          <p:spPr>
            <a:xfrm>
              <a:off x="3447875" y="1065402"/>
              <a:ext cx="142613" cy="60661"/>
            </a:xfrm>
            <a:prstGeom prst="line">
              <a:avLst/>
            </a:prstGeom>
            <a:ln w="158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C6D0DD8-537B-48FA-93A4-5002064DB43D}"/>
                </a:ext>
              </a:extLst>
            </p:cNvPr>
            <p:cNvCxnSpPr>
              <a:cxnSpLocks/>
            </p:cNvCxnSpPr>
            <p:nvPr/>
          </p:nvCxnSpPr>
          <p:spPr>
            <a:xfrm>
              <a:off x="3551825" y="940549"/>
              <a:ext cx="97386" cy="94922"/>
            </a:xfrm>
            <a:prstGeom prst="line">
              <a:avLst/>
            </a:prstGeom>
            <a:ln w="22225">
              <a:solidFill>
                <a:srgbClr val="FF5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5E67BB6-5A3A-48BD-9C02-67CA02EB83AC}"/>
                </a:ext>
              </a:extLst>
            </p:cNvPr>
            <p:cNvCxnSpPr>
              <a:cxnSpLocks/>
            </p:cNvCxnSpPr>
            <p:nvPr/>
          </p:nvCxnSpPr>
          <p:spPr>
            <a:xfrm>
              <a:off x="3715411" y="876744"/>
              <a:ext cx="34094" cy="125330"/>
            </a:xfrm>
            <a:prstGeom prst="line">
              <a:avLst/>
            </a:prstGeom>
            <a:ln w="2222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FFBB2F5-8629-4A2C-A65B-A5AB44240712}"/>
              </a:ext>
            </a:extLst>
          </p:cNvPr>
          <p:cNvSpPr/>
          <p:nvPr/>
        </p:nvSpPr>
        <p:spPr>
          <a:xfrm>
            <a:off x="3978199" y="4686987"/>
            <a:ext cx="3468992" cy="747507"/>
          </a:xfrm>
          <a:prstGeom prst="rightArrow">
            <a:avLst/>
          </a:prstGeom>
          <a:noFill/>
          <a:ln w="22225">
            <a:solidFill>
              <a:srgbClr val="4187D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6512E-3511-46DC-9F98-E65F99FDA449}"/>
              </a:ext>
            </a:extLst>
          </p:cNvPr>
          <p:cNvSpPr txBox="1"/>
          <p:nvPr/>
        </p:nvSpPr>
        <p:spPr>
          <a:xfrm>
            <a:off x="4232657" y="4903397"/>
            <a:ext cx="365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Segoe UI Semibold" panose="020B0702040204020203" pitchFamily="34" charset="0"/>
              </a:rPr>
              <a:t>측정된 </a:t>
            </a:r>
            <a:r>
              <a:rPr lang="ko-KR" altLang="en-US" sz="1600" b="1" spc="-150" dirty="0" err="1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Segoe UI Semibold" panose="020B0702040204020203" pitchFamily="34" charset="0"/>
              </a:rPr>
              <a:t>센싱데이터를</a:t>
            </a:r>
            <a:r>
              <a:rPr lang="ko-KR" altLang="en-US" sz="1600" b="1" spc="-15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Segoe UI Semibold" panose="020B0702040204020203" pitchFamily="34" charset="0"/>
              </a:rPr>
              <a:t> </a:t>
            </a:r>
            <a:r>
              <a:rPr lang="en-US" altLang="ko-KR" sz="1600" b="1" spc="-15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Segoe UI Semibold" panose="020B0702040204020203" pitchFamily="34" charset="0"/>
              </a:rPr>
              <a:t>POST</a:t>
            </a:r>
            <a:r>
              <a:rPr lang="ko-KR" altLang="en-US" sz="1600" b="1" spc="-15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Segoe UI Semibold" panose="020B0702040204020203" pitchFamily="34" charset="0"/>
              </a:rPr>
              <a:t>로 전송</a:t>
            </a:r>
          </a:p>
          <a:p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78037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5" y="300482"/>
            <a:ext cx="1078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40" y="345760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2B7D1F-F9D1-4003-8399-83A20A8AA6D2}"/>
              </a:ext>
            </a:extLst>
          </p:cNvPr>
          <p:cNvSpPr txBox="1"/>
          <p:nvPr/>
        </p:nvSpPr>
        <p:spPr>
          <a:xfrm>
            <a:off x="1296955" y="2952342"/>
            <a:ext cx="1945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</a:t>
            </a:r>
            <a:r>
              <a:rPr lang="ko-KR" altLang="en-US" sz="24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목적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2DDB8-5020-40B4-8DA1-BC1843042F23}"/>
              </a:ext>
            </a:extLst>
          </p:cNvPr>
          <p:cNvSpPr txBox="1"/>
          <p:nvPr/>
        </p:nvSpPr>
        <p:spPr>
          <a:xfrm>
            <a:off x="3703027" y="2958363"/>
            <a:ext cx="1945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구조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85AD8F-BF27-42DD-BFF9-1DB7CBB56DDB}"/>
              </a:ext>
            </a:extLst>
          </p:cNvPr>
          <p:cNvSpPr txBox="1"/>
          <p:nvPr/>
        </p:nvSpPr>
        <p:spPr>
          <a:xfrm>
            <a:off x="6025011" y="2967754"/>
            <a:ext cx="194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2BA97-F17A-415B-80BB-E4B5E147A47B}"/>
              </a:ext>
            </a:extLst>
          </p:cNvPr>
          <p:cNvSpPr txBox="1"/>
          <p:nvPr/>
        </p:nvSpPr>
        <p:spPr>
          <a:xfrm>
            <a:off x="8389938" y="2976531"/>
            <a:ext cx="320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5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총평 </a:t>
            </a:r>
            <a:r>
              <a:rPr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느낀 점</a:t>
            </a:r>
            <a:endParaRPr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945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182E16-2297-4D0A-BBE7-C90B43D6CE44}"/>
              </a:ext>
            </a:extLst>
          </p:cNvPr>
          <p:cNvSpPr/>
          <p:nvPr/>
        </p:nvSpPr>
        <p:spPr>
          <a:xfrm>
            <a:off x="7712510" y="945166"/>
            <a:ext cx="3027024" cy="194316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37A87-B298-4030-AF25-94443DDE188D}"/>
              </a:ext>
            </a:extLst>
          </p:cNvPr>
          <p:cNvSpPr/>
          <p:nvPr/>
        </p:nvSpPr>
        <p:spPr>
          <a:xfrm>
            <a:off x="7746220" y="979024"/>
            <a:ext cx="2955991" cy="187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9ECE4FF-CBD9-4DA0-8C31-61DA04B28783}"/>
              </a:ext>
            </a:extLst>
          </p:cNvPr>
          <p:cNvSpPr/>
          <p:nvPr/>
        </p:nvSpPr>
        <p:spPr>
          <a:xfrm>
            <a:off x="520227" y="4123848"/>
            <a:ext cx="7195034" cy="1797365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388D31-6E2A-430F-95EC-3F4BE5CB3273}"/>
              </a:ext>
            </a:extLst>
          </p:cNvPr>
          <p:cNvSpPr/>
          <p:nvPr/>
        </p:nvSpPr>
        <p:spPr>
          <a:xfrm>
            <a:off x="544305" y="4144542"/>
            <a:ext cx="7143227" cy="1741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8257DF-9AB2-41FB-A392-28FBCF62657B}"/>
              </a:ext>
            </a:extLst>
          </p:cNvPr>
          <p:cNvSpPr/>
          <p:nvPr/>
        </p:nvSpPr>
        <p:spPr>
          <a:xfrm>
            <a:off x="527611" y="2986694"/>
            <a:ext cx="3451660" cy="688685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FBCD40-FCBC-44AA-AB88-A91D603D5FEB}"/>
              </a:ext>
            </a:extLst>
          </p:cNvPr>
          <p:cNvSpPr/>
          <p:nvPr/>
        </p:nvSpPr>
        <p:spPr>
          <a:xfrm>
            <a:off x="544305" y="3010564"/>
            <a:ext cx="3416303" cy="634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FDC4B5-9F7D-4CFE-B69B-1A27D9FF8206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외부 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Sensor 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</a:t>
            </a:r>
            <a:r>
              <a:rPr lang="ko-KR" altLang="en-US" sz="2000" b="1" dirty="0" err="1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온습도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조회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857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AC5C07-747C-417F-8BD9-8FE42106BBFA}"/>
              </a:ext>
            </a:extLst>
          </p:cNvPr>
          <p:cNvGrpSpPr/>
          <p:nvPr/>
        </p:nvGrpSpPr>
        <p:grpSpPr>
          <a:xfrm>
            <a:off x="8424222" y="3885295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72D1BE7-B97B-4247-9C68-B95883D9660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161DA-783D-4DFC-A187-304A115846CD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991264" y="4252634"/>
            <a:ext cx="3964609" cy="2269581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3807D2-4EA3-4AD7-9708-46C3029188BF}"/>
              </a:ext>
            </a:extLst>
          </p:cNvPr>
          <p:cNvSpPr txBox="1"/>
          <p:nvPr/>
        </p:nvSpPr>
        <p:spPr>
          <a:xfrm>
            <a:off x="7784723" y="4384632"/>
            <a:ext cx="4355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Sketch IDE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활용해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Wi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fi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기능을 내장한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Arduino kit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를 이용하여 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무선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AP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를 통해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internet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접속하고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Kit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연결된 센서의 </a:t>
            </a:r>
            <a:r>
              <a:rPr kumimoji="0" lang="ko-KR" altLang="en-US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온습도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정보를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1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초마다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sendBuffer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저장하고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POST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방식으로 측정된 </a:t>
            </a:r>
            <a:r>
              <a:rPr lang="ko-KR" altLang="en-US" b="1" spc="-150" dirty="0" err="1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센싱데이터를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서버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(flask)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데이터를 전송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40E24D7-E0BA-4008-8AFD-D753FE6877CE}"/>
              </a:ext>
            </a:extLst>
          </p:cNvPr>
          <p:cNvGrpSpPr/>
          <p:nvPr/>
        </p:nvGrpSpPr>
        <p:grpSpPr>
          <a:xfrm>
            <a:off x="7746220" y="975255"/>
            <a:ext cx="2797369" cy="1851094"/>
            <a:chOff x="5069152" y="4709721"/>
            <a:chExt cx="2414273" cy="15736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F0891DA-FC06-4663-B22A-BC88F5659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9152" y="4709721"/>
              <a:ext cx="1005230" cy="16397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FC5AAE3-DE35-4284-A3A3-49FF25F0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3724" y="4878932"/>
              <a:ext cx="2409701" cy="1404471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ACB7FC7-C192-489B-80DD-DEAA857BD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95" y="3324330"/>
            <a:ext cx="3134955" cy="1366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5A8D412-087F-4F45-8151-F8BDB5762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96" y="3480672"/>
            <a:ext cx="1714322" cy="12976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16CE98-C2D9-4490-B636-099B420E7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995" y="3068631"/>
            <a:ext cx="1939711" cy="24587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30BCD7-A47E-4B4E-80AA-FC8BFDAC8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37" y="4330975"/>
            <a:ext cx="2322076" cy="4940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0D9CC7A-4ECA-4F33-9B8E-9754FC983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069" y="1328785"/>
            <a:ext cx="6358274" cy="1211779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481338-36C2-45FA-95A7-0D75B63C935D}"/>
              </a:ext>
            </a:extLst>
          </p:cNvPr>
          <p:cNvSpPr txBox="1"/>
          <p:nvPr/>
        </p:nvSpPr>
        <p:spPr>
          <a:xfrm>
            <a:off x="2877459" y="1325746"/>
            <a:ext cx="203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온도와 습도 값을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읽어옴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B2349B-1244-4B93-A857-748FE539DE1C}"/>
              </a:ext>
            </a:extLst>
          </p:cNvPr>
          <p:cNvSpPr txBox="1"/>
          <p:nvPr/>
        </p:nvSpPr>
        <p:spPr>
          <a:xfrm>
            <a:off x="2546572" y="3057032"/>
            <a:ext cx="203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센서 무선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AP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연결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41C4AA-2AD6-4930-8C60-49B3D7B97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305" y="4144542"/>
            <a:ext cx="1112141" cy="2205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39D15E7-B442-4F67-AC2F-DE37EDABBB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9999" b="-2575"/>
          <a:stretch/>
        </p:blipFill>
        <p:spPr>
          <a:xfrm>
            <a:off x="613767" y="4808725"/>
            <a:ext cx="7073766" cy="31557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CF18FFB-70FD-4E44-B24D-E1CB6D5D00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320" y="5134054"/>
            <a:ext cx="3716901" cy="15650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3A376D-B349-485C-A39F-EDB3C54E15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767" y="5292221"/>
            <a:ext cx="3479667" cy="3213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9A06310-BC13-4FA3-AFCC-7C23E56DFC9F}"/>
              </a:ext>
            </a:extLst>
          </p:cNvPr>
          <p:cNvSpPr txBox="1"/>
          <p:nvPr/>
        </p:nvSpPr>
        <p:spPr>
          <a:xfrm>
            <a:off x="4628829" y="5084008"/>
            <a:ext cx="2975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sendBuffer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센서 정보 및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온습도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정보를 저장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7F6A6-6E4B-4764-9618-85C59222FC2B}"/>
              </a:ext>
            </a:extLst>
          </p:cNvPr>
          <p:cNvSpPr txBox="1"/>
          <p:nvPr/>
        </p:nvSpPr>
        <p:spPr>
          <a:xfrm>
            <a:off x="960320" y="5639888"/>
            <a:ext cx="2975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http.POST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()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를 통해 서버로 데이터 전송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E8D5B2-D11E-4D3A-96E5-85D97E910A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2510" y="3349995"/>
            <a:ext cx="4290282" cy="272605"/>
          </a:xfrm>
          <a:prstGeom prst="rect">
            <a:avLst/>
          </a:prstGeom>
          <a:ln w="25400">
            <a:solidFill>
              <a:srgbClr val="002060">
                <a:alpha val="60000"/>
              </a:srgb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6E6D9B-7435-46D7-8201-77496A608E3D}"/>
              </a:ext>
            </a:extLst>
          </p:cNvPr>
          <p:cNvSpPr txBox="1"/>
          <p:nvPr/>
        </p:nvSpPr>
        <p:spPr>
          <a:xfrm>
            <a:off x="7653045" y="3061851"/>
            <a:ext cx="203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서버로그 출력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33E2A44-4B42-49B1-A3B7-F68D340BB5C5}"/>
              </a:ext>
            </a:extLst>
          </p:cNvPr>
          <p:cNvCxnSpPr>
            <a:cxnSpLocks/>
          </p:cNvCxnSpPr>
          <p:nvPr/>
        </p:nvCxnSpPr>
        <p:spPr>
          <a:xfrm>
            <a:off x="8908809" y="2885977"/>
            <a:ext cx="0" cy="365307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C4946A-0720-4B58-A1FF-1C78F6B121DA}"/>
              </a:ext>
            </a:extLst>
          </p:cNvPr>
          <p:cNvSpPr txBox="1"/>
          <p:nvPr/>
        </p:nvSpPr>
        <p:spPr>
          <a:xfrm>
            <a:off x="8910960" y="939374"/>
            <a:ext cx="2035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전역변수 선언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FB7C725-5697-48CD-B003-FC5F388D6EBE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6349657" y="2760995"/>
            <a:ext cx="2207099" cy="518608"/>
          </a:xfrm>
          <a:prstGeom prst="bentConnector2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46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AC5C07-747C-417F-8BD9-8FE42106BBFA}"/>
              </a:ext>
            </a:extLst>
          </p:cNvPr>
          <p:cNvGrpSpPr/>
          <p:nvPr/>
        </p:nvGrpSpPr>
        <p:grpSpPr>
          <a:xfrm>
            <a:off x="8124366" y="3907661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72D1BE7-B97B-4247-9C68-B95883D9660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161DA-783D-4DFC-A187-304A115846CD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832392" y="4295692"/>
            <a:ext cx="3924505" cy="2067783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1523A9C-8DE1-4985-8934-5A322AF2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96" y="2584488"/>
            <a:ext cx="3732238" cy="1702997"/>
          </a:xfrm>
          <a:prstGeom prst="rect">
            <a:avLst/>
          </a:prstGeom>
          <a:ln w="25400">
            <a:solidFill>
              <a:srgbClr val="FFC000">
                <a:alpha val="60000"/>
              </a:srgb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855805" y="4470335"/>
            <a:ext cx="3882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전역변수로 선언된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realtimeData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에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저장된 데이터를 표와 그래프 화면 진입 시 전송하여 최초 데이터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표시하고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setInterval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()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ajax()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를 통해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innerHTML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사용하여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0.5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초 단위로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데이터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갱신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D6306-82EF-406A-924C-667F5014E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" r="1" b="17761"/>
          <a:stretch/>
        </p:blipFill>
        <p:spPr>
          <a:xfrm>
            <a:off x="4979579" y="1194410"/>
            <a:ext cx="3641908" cy="922528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9CD452-7F59-4C90-AAEB-0F9F6AB9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13" y="1201582"/>
            <a:ext cx="3842661" cy="900233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575384D-78B7-4A56-A9C2-9C004FA923E4}"/>
              </a:ext>
            </a:extLst>
          </p:cNvPr>
          <p:cNvCxnSpPr>
            <a:cxnSpLocks/>
          </p:cNvCxnSpPr>
          <p:nvPr/>
        </p:nvCxnSpPr>
        <p:spPr>
          <a:xfrm>
            <a:off x="4744051" y="4190930"/>
            <a:ext cx="0" cy="670081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5F2F515-BCA5-4654-845F-1BD05B6CD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01" y="4886770"/>
            <a:ext cx="6489815" cy="918532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ACDDC0-C2B7-4F69-B53B-1F1AC9846B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3"/>
          <a:stretch/>
        </p:blipFill>
        <p:spPr>
          <a:xfrm>
            <a:off x="7151721" y="2535403"/>
            <a:ext cx="4787781" cy="443778"/>
          </a:xfrm>
          <a:prstGeom prst="rect">
            <a:avLst/>
          </a:prstGeom>
          <a:ln w="25400">
            <a:solidFill>
              <a:srgbClr val="FFC000">
                <a:alpha val="60000"/>
              </a:srgbClr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D66B35-EEE1-42F5-AC0D-4ABB885625AE}"/>
              </a:ext>
            </a:extLst>
          </p:cNvPr>
          <p:cNvSpPr txBox="1"/>
          <p:nvPr/>
        </p:nvSpPr>
        <p:spPr>
          <a:xfrm>
            <a:off x="5151923" y="5382782"/>
            <a:ext cx="21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현재 시간과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온습도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187D3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정보를 전송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과업 데이터 조회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외부 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Sensor 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</a:t>
            </a:r>
            <a:r>
              <a:rPr lang="ko-KR" altLang="en-US" sz="2000" b="1" dirty="0" err="1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온습도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조회</a:t>
            </a:r>
            <a:r>
              <a:rPr lang="ko-KR" altLang="en-US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857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A70F72-75F8-451B-AD25-EFC5140EC28C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612774" y="1651699"/>
            <a:ext cx="366805" cy="3975"/>
          </a:xfrm>
          <a:prstGeom prst="line">
            <a:avLst/>
          </a:prstGeom>
          <a:ln w="254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DB3F66-A3A8-4ED5-A3E5-03076D62F5D7}"/>
              </a:ext>
            </a:extLst>
          </p:cNvPr>
          <p:cNvCxnSpPr>
            <a:cxnSpLocks/>
          </p:cNvCxnSpPr>
          <p:nvPr/>
        </p:nvCxnSpPr>
        <p:spPr>
          <a:xfrm>
            <a:off x="4783399" y="1651698"/>
            <a:ext cx="0" cy="1026188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F1EC218-792F-454B-A931-B7F562F35E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54844" y="3689660"/>
            <a:ext cx="2166692" cy="797253"/>
          </a:xfrm>
          <a:prstGeom prst="bentConnector3">
            <a:avLst>
              <a:gd name="adj1" fmla="val 50000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08F8897-0D4B-405E-8356-B9E133F01C7F}"/>
              </a:ext>
            </a:extLst>
          </p:cNvPr>
          <p:cNvSpPr/>
          <p:nvPr/>
        </p:nvSpPr>
        <p:spPr>
          <a:xfrm rot="10800000">
            <a:off x="6499655" y="2667940"/>
            <a:ext cx="595988" cy="2412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F779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5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4062209" y="3044279"/>
            <a:ext cx="4067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추가기능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98" y="2539199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38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0E053B-2B8D-433A-91A4-D83CEDB94E4E}"/>
              </a:ext>
            </a:extLst>
          </p:cNvPr>
          <p:cNvSpPr/>
          <p:nvPr/>
        </p:nvSpPr>
        <p:spPr>
          <a:xfrm>
            <a:off x="741113" y="3692821"/>
            <a:ext cx="5402953" cy="18900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EC5FE6-E67D-4718-B4F1-B52F8C0F5D05}"/>
              </a:ext>
            </a:extLst>
          </p:cNvPr>
          <p:cNvSpPr/>
          <p:nvPr/>
        </p:nvSpPr>
        <p:spPr>
          <a:xfrm>
            <a:off x="770639" y="3744864"/>
            <a:ext cx="5328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AC5C07-747C-417F-8BD9-8FE42106BBFA}"/>
              </a:ext>
            </a:extLst>
          </p:cNvPr>
          <p:cNvGrpSpPr/>
          <p:nvPr/>
        </p:nvGrpSpPr>
        <p:grpSpPr>
          <a:xfrm>
            <a:off x="8124366" y="4402182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72D1BE7-B97B-4247-9C68-B95883D9660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161DA-783D-4DFC-A187-304A115846CD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832392" y="4767946"/>
            <a:ext cx="3924505" cy="1595529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881346" y="4970103"/>
            <a:ext cx="3882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저장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”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모달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창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출력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선택 후 버튼 클릭 시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 날짜 범위의 데이터를 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다운로드</a:t>
            </a:r>
            <a:r>
              <a:rPr lang="en-US" altLang="ko-KR" b="1" spc="-150" noProof="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폴더에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과업정보 저장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57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95ADF5-EA18-4D3C-ACDE-32F4A50F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8" y="1196051"/>
            <a:ext cx="3202544" cy="966191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52A985D-F26B-4FAC-BDF8-8CCE18DC3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2824999" y="1236920"/>
            <a:ext cx="372133" cy="372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734674-5451-4762-8E76-4783142E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471" y="1789183"/>
            <a:ext cx="2072639" cy="1389544"/>
          </a:xfrm>
          <a:prstGeom prst="rect">
            <a:avLst/>
          </a:prstGeom>
          <a:ln w="25400">
            <a:solidFill>
              <a:srgbClr val="B4C7E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E25A5-9A4E-4D1F-95BB-FC377E9A7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472" y="1196051"/>
            <a:ext cx="2072639" cy="376843"/>
          </a:xfrm>
          <a:prstGeom prst="rect">
            <a:avLst/>
          </a:prstGeom>
          <a:ln w="25400">
            <a:solidFill>
              <a:srgbClr val="F4B183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EC7F9-5152-469F-AC31-706B8D137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911" y="1217528"/>
            <a:ext cx="3408765" cy="1273250"/>
          </a:xfrm>
          <a:prstGeom prst="rect">
            <a:avLst/>
          </a:prstGeom>
          <a:ln w="25400">
            <a:solidFill>
              <a:srgbClr val="F4B18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C1ED11-B7D9-4388-8CE5-BEDEF9473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196" y="3888406"/>
            <a:ext cx="4531774" cy="4758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00DBA5-2B04-4E9A-9D8E-14D1ED76C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261" y="4983624"/>
            <a:ext cx="5196755" cy="5119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A526FC-6910-4451-96F4-DEE8952FE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196" y="4319740"/>
            <a:ext cx="4698825" cy="66388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02DE061-0764-4A2A-8DF3-E95C1A9499DE}"/>
              </a:ext>
            </a:extLst>
          </p:cNvPr>
          <p:cNvCxnSpPr>
            <a:cxnSpLocks/>
          </p:cNvCxnSpPr>
          <p:nvPr/>
        </p:nvCxnSpPr>
        <p:spPr>
          <a:xfrm>
            <a:off x="3970862" y="1436914"/>
            <a:ext cx="615609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32441BBB-F80F-4D31-8047-7D878F7B3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5388362" y="2899889"/>
            <a:ext cx="317489" cy="317489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2A9E4CC-C3A3-4D8D-A8AE-74B489149BB5}"/>
              </a:ext>
            </a:extLst>
          </p:cNvPr>
          <p:cNvCxnSpPr>
            <a:cxnSpLocks/>
          </p:cNvCxnSpPr>
          <p:nvPr/>
        </p:nvCxnSpPr>
        <p:spPr>
          <a:xfrm>
            <a:off x="6659110" y="2162242"/>
            <a:ext cx="663801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B74EA4B-12CA-4FF9-8D50-1504637A67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52933" y="2490777"/>
            <a:ext cx="1651516" cy="1455491"/>
          </a:xfrm>
          <a:prstGeom prst="bentConnector3">
            <a:avLst>
              <a:gd name="adj1" fmla="val -283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FC9470C-0030-4EAC-AA2A-5C6CBAEC9604}"/>
              </a:ext>
            </a:extLst>
          </p:cNvPr>
          <p:cNvSpPr txBox="1"/>
          <p:nvPr/>
        </p:nvSpPr>
        <p:spPr>
          <a:xfrm>
            <a:off x="3645713" y="403556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과업번호에 맞는 과업정보 조회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D1224C-4FF5-4827-99A3-EEF8250EF9B7}"/>
              </a:ext>
            </a:extLst>
          </p:cNvPr>
          <p:cNvSpPr txBox="1"/>
          <p:nvPr/>
        </p:nvSpPr>
        <p:spPr>
          <a:xfrm>
            <a:off x="3661262" y="4564785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 범위의 데이터를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저장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4A38F1E-278D-42DD-B66B-3DB2C650AB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113" y="5603744"/>
            <a:ext cx="2890013" cy="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A8F89C-A9EF-44D0-8D87-1A18476AD618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ED4E32-3575-4E1E-BE2F-56363A314832}"/>
              </a:ext>
            </a:extLst>
          </p:cNvPr>
          <p:cNvSpPr/>
          <p:nvPr/>
        </p:nvSpPr>
        <p:spPr>
          <a:xfrm>
            <a:off x="5740487" y="1264715"/>
            <a:ext cx="5562000" cy="26640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14E22A-0664-4840-92C3-0644CADA1D24}"/>
              </a:ext>
            </a:extLst>
          </p:cNvPr>
          <p:cNvSpPr/>
          <p:nvPr/>
        </p:nvSpPr>
        <p:spPr>
          <a:xfrm>
            <a:off x="5779634" y="1308106"/>
            <a:ext cx="5486985" cy="257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C2F3A0-57E0-4ED1-9FC9-B81A0BE23631}"/>
              </a:ext>
            </a:extLst>
          </p:cNvPr>
          <p:cNvSpPr/>
          <p:nvPr/>
        </p:nvSpPr>
        <p:spPr>
          <a:xfrm>
            <a:off x="695419" y="1269378"/>
            <a:ext cx="3837600" cy="10440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EC1DD8-5357-4174-A2E3-3FD480814378}"/>
              </a:ext>
            </a:extLst>
          </p:cNvPr>
          <p:cNvSpPr/>
          <p:nvPr/>
        </p:nvSpPr>
        <p:spPr>
          <a:xfrm>
            <a:off x="737118" y="1310479"/>
            <a:ext cx="3760237" cy="95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실시간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Sensor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데이터 저장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52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BB1C08-E325-4DF4-A941-C0FCB9B8E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7" y="1402978"/>
            <a:ext cx="2200275" cy="419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273C96-EADB-49BE-9B43-E9353B7C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7" y="1838877"/>
            <a:ext cx="1200150" cy="428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A0ED4-C5EC-465C-8053-90C5B7A67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260" y="2338400"/>
            <a:ext cx="3476625" cy="866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44383D-D0F1-42D4-98A2-DCE7EB98C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260" y="3205175"/>
            <a:ext cx="2619375" cy="657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1EE997-D938-49F6-8699-0CDB5A215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260" y="1495403"/>
            <a:ext cx="2886075" cy="8477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9A2CCED-E147-4E8C-8872-67B8FE17145E}"/>
              </a:ext>
            </a:extLst>
          </p:cNvPr>
          <p:cNvSpPr txBox="1"/>
          <p:nvPr/>
        </p:nvSpPr>
        <p:spPr>
          <a:xfrm>
            <a:off x="2972449" y="1489417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실시간 센서 데이터 저장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015656-8EB9-47D6-8416-97E46D6198F0}"/>
              </a:ext>
            </a:extLst>
          </p:cNvPr>
          <p:cNvSpPr txBox="1"/>
          <p:nvPr/>
        </p:nvSpPr>
        <p:spPr>
          <a:xfrm>
            <a:off x="2012431" y="1908517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전체 데이터 저장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022A2A-FF5C-4CBE-BC5A-6882DFECFE89}"/>
              </a:ext>
            </a:extLst>
          </p:cNvPr>
          <p:cNvSpPr txBox="1"/>
          <p:nvPr/>
        </p:nvSpPr>
        <p:spPr>
          <a:xfrm>
            <a:off x="8730602" y="1586181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센서 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02363F-401E-424C-8A54-A46AF1371ECC}"/>
              </a:ext>
            </a:extLst>
          </p:cNvPr>
          <p:cNvSpPr txBox="1"/>
          <p:nvPr/>
        </p:nvSpPr>
        <p:spPr>
          <a:xfrm>
            <a:off x="9347675" y="2684087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센서 데이터 저장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D8AAC-8F8B-4E56-AF27-784B42BC4E19}"/>
              </a:ext>
            </a:extLst>
          </p:cNvPr>
          <p:cNvSpPr txBox="1"/>
          <p:nvPr/>
        </p:nvSpPr>
        <p:spPr>
          <a:xfrm>
            <a:off x="8367003" y="3398340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센서 데이터를 전체 데이터에 추가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FB07B7-50E2-46B4-9279-4F6E7EAC2808}"/>
              </a:ext>
            </a:extLst>
          </p:cNvPr>
          <p:cNvGrpSpPr/>
          <p:nvPr/>
        </p:nvGrpSpPr>
        <p:grpSpPr>
          <a:xfrm>
            <a:off x="8124366" y="4794070"/>
            <a:ext cx="1446661" cy="417271"/>
            <a:chOff x="1353560" y="4333021"/>
            <a:chExt cx="1446661" cy="417271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9B7FE7A5-A236-45E5-951D-D59AF90B35F1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65D178-00A4-4F2E-89B4-93A51B73C599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B2EF93-909A-4F79-B310-0D0564185415}"/>
              </a:ext>
            </a:extLst>
          </p:cNvPr>
          <p:cNvGrpSpPr/>
          <p:nvPr/>
        </p:nvGrpSpPr>
        <p:grpSpPr>
          <a:xfrm>
            <a:off x="7832392" y="5191041"/>
            <a:ext cx="3924505" cy="1144441"/>
            <a:chOff x="1098447" y="4743183"/>
            <a:chExt cx="6006517" cy="140745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293EA098-0815-4FA0-814A-3823A44075C6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C83A28B-8894-44D1-AFAA-B05314F402B1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31947FE-8D6B-4A3B-AF8E-E57C98CB5B90}"/>
              </a:ext>
            </a:extLst>
          </p:cNvPr>
          <p:cNvSpPr txBox="1"/>
          <p:nvPr/>
        </p:nvSpPr>
        <p:spPr>
          <a:xfrm>
            <a:off x="7855805" y="5328754"/>
            <a:ext cx="3882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센서 데이터를 보존하기위해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센서 데이터와 전체 데이터를 따로 저장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이후 전체 데이터를 추가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삭제하여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12059A-22C9-4004-8972-134DD9D91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419" y="3397095"/>
            <a:ext cx="3724275" cy="1038225"/>
          </a:xfrm>
          <a:prstGeom prst="rect">
            <a:avLst/>
          </a:prstGeom>
          <a:ln w="25400">
            <a:solidFill>
              <a:srgbClr val="F7798E">
                <a:alpha val="60000"/>
              </a:srgbClr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18298CC-37B6-4A46-9168-36969F790CEE}"/>
              </a:ext>
            </a:extLst>
          </p:cNvPr>
          <p:cNvSpPr txBox="1"/>
          <p:nvPr/>
        </p:nvSpPr>
        <p:spPr>
          <a:xfrm>
            <a:off x="694268" y="3025486"/>
            <a:ext cx="363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저장 방식</a:t>
            </a:r>
            <a:endParaRPr lang="ko-KR" altLang="en-US" sz="1600" b="1" dirty="0">
              <a:solidFill>
                <a:srgbClr val="4187D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28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F27987-4261-4429-B70A-B83394DF8B94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4C3B1B-0AEE-4266-9BCF-AD198DEC34D4}"/>
              </a:ext>
            </a:extLst>
          </p:cNvPr>
          <p:cNvSpPr/>
          <p:nvPr/>
        </p:nvSpPr>
        <p:spPr>
          <a:xfrm>
            <a:off x="5817801" y="1132945"/>
            <a:ext cx="4690800" cy="13716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A060AD-B414-41BA-8BB8-62678CA1CAC6}"/>
              </a:ext>
            </a:extLst>
          </p:cNvPr>
          <p:cNvSpPr/>
          <p:nvPr/>
        </p:nvSpPr>
        <p:spPr>
          <a:xfrm>
            <a:off x="5856657" y="1166325"/>
            <a:ext cx="4612289" cy="12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센서 데이터 목록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[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18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3D6864-7ECF-4000-80ED-226F0CC1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97" y="1132945"/>
            <a:ext cx="3808242" cy="459211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229163-22CE-4717-8C26-22CD256D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002" y="2824455"/>
            <a:ext cx="566081" cy="2088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5231CD-4073-49BB-BE52-C3A9BE19C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048488" y="2870924"/>
            <a:ext cx="372133" cy="372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C97F9-8EAF-4D53-9F44-2BCAF6ABD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091" y="1220560"/>
            <a:ext cx="3248831" cy="5121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7884A2-F021-4A60-9805-815340C69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949" y="1854410"/>
            <a:ext cx="4273175" cy="351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A42BEF-8892-4BC4-BC95-1CEF3AC71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91" y="1705762"/>
            <a:ext cx="2729026" cy="168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6CEF52-A571-4F4C-A680-2AC68EF97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949" y="2189799"/>
            <a:ext cx="3921532" cy="2369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0354F6-806F-4AAA-B54B-F2F878362210}"/>
              </a:ext>
            </a:extLst>
          </p:cNvPr>
          <p:cNvSpPr txBox="1"/>
          <p:nvPr/>
        </p:nvSpPr>
        <p:spPr>
          <a:xfrm>
            <a:off x="8703973" y="1316978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건물번호와 페이지정보 반환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02C369-B7AA-463A-AFE8-011682F3964D}"/>
              </a:ext>
            </a:extLst>
          </p:cNvPr>
          <p:cNvSpPr txBox="1"/>
          <p:nvPr/>
        </p:nvSpPr>
        <p:spPr>
          <a:xfrm>
            <a:off x="8703973" y="1652727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전체 날짜 정렬하여 저장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6256F0-F632-4919-B95E-88B0F5421520}"/>
              </a:ext>
            </a:extLst>
          </p:cNvPr>
          <p:cNvGrpSpPr/>
          <p:nvPr/>
        </p:nvGrpSpPr>
        <p:grpSpPr>
          <a:xfrm>
            <a:off x="8124366" y="4775406"/>
            <a:ext cx="1446661" cy="417271"/>
            <a:chOff x="1353560" y="4333021"/>
            <a:chExt cx="1446661" cy="41727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0B6AC3-9379-464C-988A-BDE73E89E593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86C3DC-70A8-43DB-B045-663623C957E7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835BC8-8685-4BB6-BB91-64561E335B4C}"/>
              </a:ext>
            </a:extLst>
          </p:cNvPr>
          <p:cNvGrpSpPr/>
          <p:nvPr/>
        </p:nvGrpSpPr>
        <p:grpSpPr>
          <a:xfrm>
            <a:off x="7832393" y="5152238"/>
            <a:ext cx="3299028" cy="1211237"/>
            <a:chOff x="1098447" y="4743183"/>
            <a:chExt cx="6006517" cy="140745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618EB2-748A-44A9-B484-A9A45D90081D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09F213D-4282-4414-9241-EE4776225C18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B7216C5-F922-4DC4-A0EE-52A291C2C1C3}"/>
              </a:ext>
            </a:extLst>
          </p:cNvPr>
          <p:cNvSpPr txBox="1"/>
          <p:nvPr/>
        </p:nvSpPr>
        <p:spPr>
          <a:xfrm>
            <a:off x="7515047" y="5303106"/>
            <a:ext cx="3882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센서＂ 버튼 클릭 시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실시간으로 저장되는 데이터를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 err="1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페이징하여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출력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815EEA-8010-42CD-8A4B-9484852FF4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0861" y="3139363"/>
            <a:ext cx="6186291" cy="923327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96F9A65-B06F-45E7-95D6-A52897BD9C0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388239" y="1818745"/>
            <a:ext cx="1429562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AE359DF-4D98-4393-8181-54DD90571222}"/>
              </a:ext>
            </a:extLst>
          </p:cNvPr>
          <p:cNvCxnSpPr>
            <a:cxnSpLocks/>
          </p:cNvCxnSpPr>
          <p:nvPr/>
        </p:nvCxnSpPr>
        <p:spPr>
          <a:xfrm>
            <a:off x="8163201" y="2476552"/>
            <a:ext cx="0" cy="634818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535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CAE690-8107-451D-9B19-34319D0E8F83}"/>
              </a:ext>
            </a:extLst>
          </p:cNvPr>
          <p:cNvSpPr/>
          <p:nvPr/>
        </p:nvSpPr>
        <p:spPr>
          <a:xfrm>
            <a:off x="4498970" y="1180323"/>
            <a:ext cx="5857200" cy="1743677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97807C-3BAB-4A26-9F1B-F61506944879}"/>
              </a:ext>
            </a:extLst>
          </p:cNvPr>
          <p:cNvSpPr/>
          <p:nvPr/>
        </p:nvSpPr>
        <p:spPr>
          <a:xfrm>
            <a:off x="4535257" y="1212983"/>
            <a:ext cx="5784399" cy="1667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센서 데이터 목록 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[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 - 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검색</a:t>
            </a:r>
            <a:r>
              <a:rPr lang="ko-KR" altLang="en-US" sz="2000" b="1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11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5EA206-C3B5-4F76-B43E-1C4A574D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96" y="1180324"/>
            <a:ext cx="2062263" cy="2505268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B896F9-92EC-4A5E-8172-D883ECFFF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816" y="1249157"/>
            <a:ext cx="3319466" cy="693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0E37CA-C9AA-4143-AD3E-2AC84765A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070" y="1923063"/>
            <a:ext cx="2780339" cy="200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675D1-3CFD-43DC-82C6-5B2CA36C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814" y="2113652"/>
            <a:ext cx="3927914" cy="223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124D8D-A380-40C6-B931-A32834F93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814" y="2288153"/>
            <a:ext cx="4767406" cy="361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9C83CA-A9E6-4B41-8E36-C27AA3311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814" y="2672568"/>
            <a:ext cx="4390013" cy="2079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90BE48-F853-4BC4-B655-95FF02C01AAC}"/>
              </a:ext>
            </a:extLst>
          </p:cNvPr>
          <p:cNvSpPr txBox="1"/>
          <p:nvPr/>
        </p:nvSpPr>
        <p:spPr>
          <a:xfrm>
            <a:off x="7408379" y="1329964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url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에서 건물번호와 페이지 정보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선택날짜 반환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E04EE-F9BE-4424-8E5D-43025CF711B9}"/>
              </a:ext>
            </a:extLst>
          </p:cNvPr>
          <p:cNvSpPr txBox="1"/>
          <p:nvPr/>
        </p:nvSpPr>
        <p:spPr>
          <a:xfrm>
            <a:off x="8485966" y="2077430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선택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날짜의 날짜 정보들 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95C661-8CEE-4F78-8468-BBD513A43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696" y="4187889"/>
            <a:ext cx="2495550" cy="1981200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603927D-FDB6-460E-921C-A10EC48B0613}"/>
              </a:ext>
            </a:extLst>
          </p:cNvPr>
          <p:cNvGrpSpPr/>
          <p:nvPr/>
        </p:nvGrpSpPr>
        <p:grpSpPr>
          <a:xfrm>
            <a:off x="7415236" y="4290218"/>
            <a:ext cx="1446661" cy="417271"/>
            <a:chOff x="1353560" y="4333021"/>
            <a:chExt cx="1446661" cy="41727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DF40B9-1C3F-4BCA-A82E-EDF4734C4A54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9978CA-7765-422B-B398-BCD6AF8441B7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76D8689-7CC7-4EBC-A484-7DAB963A27E4}"/>
              </a:ext>
            </a:extLst>
          </p:cNvPr>
          <p:cNvGrpSpPr/>
          <p:nvPr/>
        </p:nvGrpSpPr>
        <p:grpSpPr>
          <a:xfrm>
            <a:off x="7167431" y="4690012"/>
            <a:ext cx="4589466" cy="1673463"/>
            <a:chOff x="1098447" y="4743183"/>
            <a:chExt cx="6006517" cy="140745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A1A0246-6E4A-439F-8161-33D111DD73B2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A6BE4CC-D36F-460A-ACF7-890FBCA87E6F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4E2643C-0FBD-40E3-A795-7391F4365286}"/>
              </a:ext>
            </a:extLst>
          </p:cNvPr>
          <p:cNvSpPr txBox="1"/>
          <p:nvPr/>
        </p:nvSpPr>
        <p:spPr>
          <a:xfrm>
            <a:off x="7223417" y="4941923"/>
            <a:ext cx="449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선택 후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검색＂ 버튼 클릭 시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전체 데이터의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key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값을 날짜로 사용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선택날짜에 포함된 날짜 정보들을 저장하여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속성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날짜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 데이터와 페이지 정보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전달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DBB5E8A-B857-41E0-8C80-95BC6CDE7177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626959" y="2052162"/>
            <a:ext cx="1872011" cy="2527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9F56C54-8037-4BD3-89EE-CC029DBD2B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73704" y="2905337"/>
            <a:ext cx="3075167" cy="2145051"/>
          </a:xfrm>
          <a:prstGeom prst="bentConnector3">
            <a:avLst>
              <a:gd name="adj1" fmla="val -367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B99A82-9AED-4343-87BE-1ACD5EA5FB93}"/>
              </a:ext>
            </a:extLst>
          </p:cNvPr>
          <p:cNvSpPr/>
          <p:nvPr/>
        </p:nvSpPr>
        <p:spPr>
          <a:xfrm>
            <a:off x="6175097" y="1122854"/>
            <a:ext cx="5472000" cy="21456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73AB14-3A8C-43AE-B511-8DB2BE836D1B}"/>
              </a:ext>
            </a:extLst>
          </p:cNvPr>
          <p:cNvSpPr/>
          <p:nvPr/>
        </p:nvSpPr>
        <p:spPr>
          <a:xfrm>
            <a:off x="6205021" y="1156671"/>
            <a:ext cx="5406506" cy="207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AC5C07-747C-417F-8BD9-8FE42106BBFA}"/>
              </a:ext>
            </a:extLst>
          </p:cNvPr>
          <p:cNvGrpSpPr/>
          <p:nvPr/>
        </p:nvGrpSpPr>
        <p:grpSpPr>
          <a:xfrm>
            <a:off x="7415236" y="4290218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72D1BE7-B97B-4247-9C68-B95883D9660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161DA-783D-4DFC-A187-304A115846CD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167431" y="4690012"/>
            <a:ext cx="4589466" cy="1673463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214086" y="4960585"/>
            <a:ext cx="449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데이터 추가＂ 버튼 클릭 시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모달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창 출력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모달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 창에서 파일 선택 후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추가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”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생성 후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csv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조회하여 전체 데이터에 저장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성공 시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새로고침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센서 데이터 목록에 기존 데이터 추가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05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08F8897-0D4B-405E-8356-B9E133F01C7F}"/>
              </a:ext>
            </a:extLst>
          </p:cNvPr>
          <p:cNvSpPr/>
          <p:nvPr/>
        </p:nvSpPr>
        <p:spPr>
          <a:xfrm rot="10800000">
            <a:off x="6886455" y="2322988"/>
            <a:ext cx="595988" cy="2412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F779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272BFA-E260-41BA-9E0E-F37346E8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1" y="1124477"/>
            <a:ext cx="4163498" cy="712177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9FA1193-E4EF-414E-9738-5D9E94CB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3647273" y="1196020"/>
            <a:ext cx="372133" cy="372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C7A7D5-6CBA-447F-ADBD-6B12DF905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205" y="2317685"/>
            <a:ext cx="2734063" cy="1655595"/>
          </a:xfrm>
          <a:prstGeom prst="rect">
            <a:avLst/>
          </a:prstGeom>
          <a:ln w="25400">
            <a:solidFill>
              <a:srgbClr val="F4B18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F5F185-B134-4615-B4EF-2744C0BFC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137" y="1180214"/>
            <a:ext cx="2760529" cy="621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596C16-EB3C-43DE-8F76-F157415DE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874" y="1801510"/>
            <a:ext cx="3748953" cy="18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461D3-5493-4277-8C08-2DBC40EC0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420" y="1981272"/>
            <a:ext cx="2767589" cy="12496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447FD5-22E0-4350-B7C8-F0D9A77775C5}"/>
              </a:ext>
            </a:extLst>
          </p:cNvPr>
          <p:cNvSpPr txBox="1"/>
          <p:nvPr/>
        </p:nvSpPr>
        <p:spPr>
          <a:xfrm>
            <a:off x="8968666" y="1298674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특정 폴더에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파일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생성 후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 c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sv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파일 읽기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5CD80C-2E87-44AD-B31A-E550167DDFDD}"/>
              </a:ext>
            </a:extLst>
          </p:cNvPr>
          <p:cNvSpPr txBox="1"/>
          <p:nvPr/>
        </p:nvSpPr>
        <p:spPr>
          <a:xfrm>
            <a:off x="9941744" y="1723967"/>
            <a:ext cx="2112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값이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0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이 아닌 속성들 저장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E60AA1-B6C6-4072-BF5C-B6AE85E3856D}"/>
              </a:ext>
            </a:extLst>
          </p:cNvPr>
          <p:cNvSpPr txBox="1"/>
          <p:nvPr/>
        </p:nvSpPr>
        <p:spPr>
          <a:xfrm>
            <a:off x="7550890" y="1970188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전체 데이터의 속성에 저장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8096E-8F30-4882-BDAD-756B7C5F9BCD}"/>
              </a:ext>
            </a:extLst>
          </p:cNvPr>
          <p:cNvSpPr txBox="1"/>
          <p:nvPr/>
        </p:nvSpPr>
        <p:spPr>
          <a:xfrm>
            <a:off x="7957445" y="262037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전체 데이터 행에 해당날짜가 없는 경우 추가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58FC0-29C5-444A-9080-C7DE9C68991A}"/>
              </a:ext>
            </a:extLst>
          </p:cNvPr>
          <p:cNvSpPr txBox="1"/>
          <p:nvPr/>
        </p:nvSpPr>
        <p:spPr>
          <a:xfrm>
            <a:off x="8790981" y="3003277"/>
            <a:ext cx="2112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전체 데이터 행에 데이터 추가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F6CDA5-2890-4500-84A9-78E277B06B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881" y="2294036"/>
            <a:ext cx="1220011" cy="1418482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ABB482-50DB-46BB-BFA4-CF8D94BBD5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880" y="4278974"/>
            <a:ext cx="2157261" cy="1673463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CA96DA3-CCA9-4AA3-82A3-E911D99D9FA2}"/>
              </a:ext>
            </a:extLst>
          </p:cNvPr>
          <p:cNvCxnSpPr>
            <a:cxnSpLocks/>
          </p:cNvCxnSpPr>
          <p:nvPr/>
        </p:nvCxnSpPr>
        <p:spPr>
          <a:xfrm>
            <a:off x="1184991" y="1836654"/>
            <a:ext cx="1" cy="457382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AC6B11-1E07-4470-9815-7D0A81004BA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781892" y="3003277"/>
            <a:ext cx="952313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323DE2-0C15-4037-9E0C-2FF47EAFFCE8}"/>
              </a:ext>
            </a:extLst>
          </p:cNvPr>
          <p:cNvCxnSpPr>
            <a:cxnSpLocks/>
          </p:cNvCxnSpPr>
          <p:nvPr/>
        </p:nvCxnSpPr>
        <p:spPr>
          <a:xfrm>
            <a:off x="5468268" y="2707808"/>
            <a:ext cx="736753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6108089-23CE-41B0-B35F-8BBFEA268E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19142" y="3249791"/>
            <a:ext cx="4004601" cy="1819260"/>
          </a:xfrm>
          <a:prstGeom prst="bentConnector3">
            <a:avLst>
              <a:gd name="adj1" fmla="val 139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C08D89B5-5CBD-4B07-87C2-3358D0480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919685" y="3383664"/>
            <a:ext cx="372133" cy="3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89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AC5C07-747C-417F-8BD9-8FE42106BBFA}"/>
              </a:ext>
            </a:extLst>
          </p:cNvPr>
          <p:cNvGrpSpPr/>
          <p:nvPr/>
        </p:nvGrpSpPr>
        <p:grpSpPr>
          <a:xfrm>
            <a:off x="7415236" y="4766078"/>
            <a:ext cx="1446661" cy="417271"/>
            <a:chOff x="1353560" y="4333021"/>
            <a:chExt cx="1446661" cy="4172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72D1BE7-B97B-4247-9C68-B95883D9660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161DA-783D-4DFC-A187-304A115846CD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167431" y="5155506"/>
            <a:ext cx="4589466" cy="1207969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214086" y="5333809"/>
            <a:ext cx="4497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 데이터 삭제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”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버튼 클릭 시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전체 데이터 데이터와 속성을 초기화하고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센서 데이터 저장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센서 데이터 목록에 기존 데이터 삭제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05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E272BFA-E260-41BA-9E0E-F37346E8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1" y="1124477"/>
            <a:ext cx="4163498" cy="712177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9FA1193-E4EF-414E-9738-5D9E94CBB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489475" y="1195910"/>
            <a:ext cx="372133" cy="372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683837-61B8-44D6-8ABC-DA5FFCFF9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81" y="2683210"/>
            <a:ext cx="4261956" cy="1810316"/>
          </a:xfrm>
          <a:prstGeom prst="rect">
            <a:avLst/>
          </a:prstGeom>
          <a:ln w="25400">
            <a:solidFill>
              <a:srgbClr val="F4B183">
                <a:alpha val="60000"/>
              </a:srgb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879460-0B42-4EE7-BC82-106A72054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673" y="1126206"/>
            <a:ext cx="2428875" cy="1466850"/>
          </a:xfrm>
          <a:prstGeom prst="rect">
            <a:avLst/>
          </a:prstGeom>
          <a:ln w="25400">
            <a:solidFill>
              <a:srgbClr val="FF7C80">
                <a:alpha val="60000"/>
              </a:srgbClr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0E16014-EC86-4973-886C-084691FBEECB}"/>
              </a:ext>
            </a:extLst>
          </p:cNvPr>
          <p:cNvCxnSpPr>
            <a:cxnSpLocks/>
          </p:cNvCxnSpPr>
          <p:nvPr/>
        </p:nvCxnSpPr>
        <p:spPr>
          <a:xfrm>
            <a:off x="2662293" y="1836654"/>
            <a:ext cx="0" cy="846556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BDDB2A2-C09F-455C-9DC8-CCEBF545BC2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23837" y="1859631"/>
            <a:ext cx="1777836" cy="1728737"/>
          </a:xfrm>
          <a:prstGeom prst="bentConnector3">
            <a:avLst>
              <a:gd name="adj1" fmla="val 50000"/>
            </a:avLst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89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16FD876-324C-47BE-9740-AED8B7D7C0ED}"/>
              </a:ext>
            </a:extLst>
          </p:cNvPr>
          <p:cNvGrpSpPr/>
          <p:nvPr/>
        </p:nvGrpSpPr>
        <p:grpSpPr>
          <a:xfrm>
            <a:off x="7415236" y="4906035"/>
            <a:ext cx="1446661" cy="417271"/>
            <a:chOff x="1353560" y="4333021"/>
            <a:chExt cx="1446661" cy="41727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E5C27A0-0083-4A7F-B90C-3413C67015D9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3EDA7F-CAFD-4A8C-9BBE-B7142755D2DC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60BDA3-67AE-4ED9-A447-8751820E2C95}"/>
              </a:ext>
            </a:extLst>
          </p:cNvPr>
          <p:cNvSpPr/>
          <p:nvPr/>
        </p:nvSpPr>
        <p:spPr>
          <a:xfrm>
            <a:off x="6133001" y="1264747"/>
            <a:ext cx="5479200" cy="315000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F8B0F8-7D69-4BFF-B112-B60FFF7139DF}"/>
              </a:ext>
            </a:extLst>
          </p:cNvPr>
          <p:cNvSpPr/>
          <p:nvPr/>
        </p:nvSpPr>
        <p:spPr>
          <a:xfrm>
            <a:off x="6168895" y="1303713"/>
            <a:ext cx="5406506" cy="307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167431" y="5270797"/>
            <a:ext cx="4589466" cy="1092678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213486" y="5506751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그래프＂ 클릭 시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전체 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데이터를 그래프로 보여주는 화면으로 이동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센서 데이터 목록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그래프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7C8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]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70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48302C-32C4-4F5F-8F3F-C0264D64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52" y="1329615"/>
            <a:ext cx="3786703" cy="545831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68AFFC-4F24-42B6-B063-EDCBE0E91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1988873" y="1345312"/>
            <a:ext cx="372133" cy="3721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EA4856-7693-43A2-8823-4321BAF94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98" y="1324165"/>
            <a:ext cx="2535033" cy="171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ADE71-18F4-4495-8469-4371BD08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236" y="1648316"/>
            <a:ext cx="2267819" cy="164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6C4A53-ED5B-4BB4-81B4-6326B3FD4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236" y="1485556"/>
            <a:ext cx="2397998" cy="178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C00ED5-369C-46B8-94E1-BEEBBB6894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4194"/>
          <a:stretch/>
        </p:blipFill>
        <p:spPr>
          <a:xfrm>
            <a:off x="6203938" y="1789690"/>
            <a:ext cx="2151346" cy="156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90EDDF-123F-4631-9DE3-4DF40BCB8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3269" y="2206629"/>
            <a:ext cx="2850192" cy="2171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44B00-EC58-4397-BB19-E06BB68EA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2600" y="2068078"/>
            <a:ext cx="931796" cy="1712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2A79E7-3404-4A50-BE0E-EB3ED6877271}"/>
              </a:ext>
            </a:extLst>
          </p:cNvPr>
          <p:cNvSpPr txBox="1"/>
          <p:nvPr/>
        </p:nvSpPr>
        <p:spPr>
          <a:xfrm>
            <a:off x="8722161" y="132566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전체 데이터에서 날짜정보 저장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923322-20BE-4299-9810-41D026BECD76}"/>
              </a:ext>
            </a:extLst>
          </p:cNvPr>
          <p:cNvSpPr txBox="1"/>
          <p:nvPr/>
        </p:nvSpPr>
        <p:spPr>
          <a:xfrm>
            <a:off x="8630651" y="1587203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u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건물번호와 선택날짜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(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처음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끝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반환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1E9B8-61A3-4678-A26F-CF01E63C80A6}"/>
              </a:ext>
            </a:extLst>
          </p:cNvPr>
          <p:cNvSpPr txBox="1"/>
          <p:nvPr/>
        </p:nvSpPr>
        <p:spPr>
          <a:xfrm>
            <a:off x="8162369" y="2855022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Filter_dates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포함된 데이터 저장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4050AB-9E7A-48E5-A48C-B68479D21A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5311" y="1930836"/>
            <a:ext cx="3896792" cy="1731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2C1BA54-88A7-4C1E-8BBE-A06FD4D8B72C}"/>
              </a:ext>
            </a:extLst>
          </p:cNvPr>
          <p:cNvSpPr txBox="1"/>
          <p:nvPr/>
        </p:nvSpPr>
        <p:spPr>
          <a:xfrm>
            <a:off x="9218552" y="2046353"/>
            <a:ext cx="2266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선택 날짜에 포함된 날짜정보들 저장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230343-F55F-41DA-92D4-E221ABD282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445" y="3357406"/>
            <a:ext cx="4234356" cy="2320271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9962DF-ADEC-4D92-A1BD-F10445D1201C}"/>
              </a:ext>
            </a:extLst>
          </p:cNvPr>
          <p:cNvSpPr txBox="1"/>
          <p:nvPr/>
        </p:nvSpPr>
        <p:spPr>
          <a:xfrm>
            <a:off x="572761" y="2875132"/>
            <a:ext cx="429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실시간 센서에는 기존 센서의 데이터 없기때문에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실시간 센서를 제외한 모든 센서는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실시간 기준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‘ 0 ’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32DD24-9F73-40AA-9F60-7410AFDB7D5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87555" y="1587203"/>
            <a:ext cx="1745446" cy="15328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AE2F721-621F-407C-95B1-5B4EC9955894}"/>
              </a:ext>
            </a:extLst>
          </p:cNvPr>
          <p:cNvCxnSpPr>
            <a:cxnSpLocks/>
          </p:cNvCxnSpPr>
          <p:nvPr/>
        </p:nvCxnSpPr>
        <p:spPr>
          <a:xfrm flipH="1" flipV="1">
            <a:off x="4837801" y="3928189"/>
            <a:ext cx="1314186" cy="1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66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4804580" y="2950374"/>
            <a:ext cx="4067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15" y="2547588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74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1A0802-0C05-4039-B7F3-54AC8C6E88A4}"/>
              </a:ext>
            </a:extLst>
          </p:cNvPr>
          <p:cNvGrpSpPr/>
          <p:nvPr/>
        </p:nvGrpSpPr>
        <p:grpSpPr>
          <a:xfrm>
            <a:off x="7715048" y="4244986"/>
            <a:ext cx="1446661" cy="417271"/>
            <a:chOff x="1353560" y="4333021"/>
            <a:chExt cx="1446661" cy="417271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C9F427C-D481-4B34-8FFC-FE3B1A2DC5F8}"/>
                </a:ext>
              </a:extLst>
            </p:cNvPr>
            <p:cNvSpPr/>
            <p:nvPr/>
          </p:nvSpPr>
          <p:spPr>
            <a:xfrm>
              <a:off x="1353560" y="4380960"/>
              <a:ext cx="1421246" cy="36933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2FAAF0-2B04-4A59-9069-B6584E75489C}"/>
                </a:ext>
              </a:extLst>
            </p:cNvPr>
            <p:cNvSpPr txBox="1"/>
            <p:nvPr/>
          </p:nvSpPr>
          <p:spPr>
            <a:xfrm>
              <a:off x="1353560" y="4333021"/>
              <a:ext cx="1446661" cy="41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🇩​🇪​🇸​🇨​🇷​🇮​🇵​🇹​🇮​🇴​🇳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​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60BDA3-67AE-4ED9-A447-8751820E2C95}"/>
              </a:ext>
            </a:extLst>
          </p:cNvPr>
          <p:cNvSpPr/>
          <p:nvPr/>
        </p:nvSpPr>
        <p:spPr>
          <a:xfrm>
            <a:off x="5742305" y="1145090"/>
            <a:ext cx="5479200" cy="3018010"/>
          </a:xfrm>
          <a:prstGeom prst="rect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F8B0F8-7D69-4BFF-B112-B60FFF7139DF}"/>
              </a:ext>
            </a:extLst>
          </p:cNvPr>
          <p:cNvSpPr/>
          <p:nvPr/>
        </p:nvSpPr>
        <p:spPr>
          <a:xfrm>
            <a:off x="5778199" y="1184056"/>
            <a:ext cx="5406506" cy="294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1E1012-4B48-41A2-A370-D6A8F04B4F4D}"/>
              </a:ext>
            </a:extLst>
          </p:cNvPr>
          <p:cNvGrpSpPr/>
          <p:nvPr/>
        </p:nvGrpSpPr>
        <p:grpSpPr>
          <a:xfrm>
            <a:off x="7552885" y="4630386"/>
            <a:ext cx="4204012" cy="1733089"/>
            <a:chOff x="1098447" y="4743183"/>
            <a:chExt cx="6006517" cy="140745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3C8E42-D968-4FE4-83E0-910E4FF3DFDF}"/>
                </a:ext>
              </a:extLst>
            </p:cNvPr>
            <p:cNvSpPr/>
            <p:nvPr/>
          </p:nvSpPr>
          <p:spPr>
            <a:xfrm>
              <a:off x="1098447" y="4743183"/>
              <a:ext cx="6006517" cy="1407453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0B828B3-D808-4965-98EC-7FE780308FA4}"/>
                </a:ext>
              </a:extLst>
            </p:cNvPr>
            <p:cNvSpPr/>
            <p:nvPr/>
          </p:nvSpPr>
          <p:spPr>
            <a:xfrm>
              <a:off x="1145507" y="4788192"/>
              <a:ext cx="5922428" cy="1320739"/>
            </a:xfrm>
            <a:prstGeom prst="roundRect">
              <a:avLst/>
            </a:prstGeom>
            <a:noFill/>
            <a:ln w="15875">
              <a:solidFill>
                <a:srgbClr val="4187D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898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7F3A9C5-9F8E-4150-B84A-65DBBFCD71C8}"/>
              </a:ext>
            </a:extLst>
          </p:cNvPr>
          <p:cNvSpPr txBox="1"/>
          <p:nvPr/>
        </p:nvSpPr>
        <p:spPr>
          <a:xfrm>
            <a:off x="7406213" y="4773947"/>
            <a:ext cx="4497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날짜 범위 선택 후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검색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”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버튼 클릭 시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일별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시간별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분별에 맞춰 날짜를 저장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나눈 날짜에 포함되는 온도를 전부 합치고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개수만큼 나누고 소수점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자리까지 저장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저장한 데이터와 날짜정보를 </a:t>
            </a:r>
            <a:r>
              <a:rPr lang="en-US" altLang="ko-KR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b="1" spc="-150" dirty="0">
                <a:solidFill>
                  <a:prstClr val="black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전달</a:t>
            </a:r>
            <a:endParaRPr lang="en-US" altLang="ko-KR" b="1" spc="-150" dirty="0">
              <a:solidFill>
                <a:prstClr val="black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905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기능 구현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과업 데이터 조회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-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센서 데이터 목록 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[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0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검색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52" y="297965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ADE71-18F4-4495-8469-4371BD08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02" y="1370041"/>
            <a:ext cx="2267819" cy="164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6C4A53-ED5B-4BB4-81B4-6326B3FD4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202" y="1216612"/>
            <a:ext cx="2397998" cy="178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B48847-F312-4291-B209-5456645C9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15" y="4508544"/>
            <a:ext cx="6082613" cy="872612"/>
          </a:xfrm>
          <a:prstGeom prst="rect">
            <a:avLst/>
          </a:prstGeom>
          <a:ln w="25400">
            <a:solidFill>
              <a:srgbClr val="F7798E">
                <a:alpha val="60000"/>
              </a:srgb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90EDDF-123F-4631-9DE3-4DF40BCB8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566" y="1956347"/>
            <a:ext cx="2850192" cy="2171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44B00-EC58-4397-BB19-E06BB68EA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566" y="1808465"/>
            <a:ext cx="931796" cy="1712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D923322-20BE-4299-9810-41D026BECD76}"/>
              </a:ext>
            </a:extLst>
          </p:cNvPr>
          <p:cNvSpPr txBox="1"/>
          <p:nvPr/>
        </p:nvSpPr>
        <p:spPr>
          <a:xfrm>
            <a:off x="8048612" y="1459617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일별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시간별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분별 구분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기본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 : </a:t>
            </a:r>
            <a:r>
              <a:rPr lang="ko-KR" altLang="en-US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일별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1E9B8-61A3-4678-A26F-CF01E63C80A6}"/>
              </a:ext>
            </a:extLst>
          </p:cNvPr>
          <p:cNvSpPr txBox="1"/>
          <p:nvPr/>
        </p:nvSpPr>
        <p:spPr>
          <a:xfrm>
            <a:off x="7771673" y="2735365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itchFamily="2" charset="-127"/>
                <a:ea typeface="나눔고딕" pitchFamily="2" charset="-127"/>
              </a:rPr>
              <a:t>div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_dates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포함된 데이터 저장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4050AB-9E7A-48E5-A48C-B68479D21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277" y="1671223"/>
            <a:ext cx="3896792" cy="1731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205BBE-954B-492D-93B0-96E6225F1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201" y="1539148"/>
            <a:ext cx="2225335" cy="164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A40795-C84F-45AB-8625-664D61181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89" y="1143947"/>
            <a:ext cx="3862160" cy="710788"/>
          </a:xfrm>
          <a:prstGeom prst="rect">
            <a:avLst/>
          </a:prstGeom>
          <a:ln w="25400">
            <a:solidFill>
              <a:srgbClr val="B4C7E7">
                <a:alpha val="80000"/>
              </a:srgb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FC935F-AD39-4CC6-B28B-CE101406F4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3831">
            <a:off x="4077996" y="1224012"/>
            <a:ext cx="372133" cy="372133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9700F34-439B-49BD-9E0B-1029F4886E67}"/>
              </a:ext>
            </a:extLst>
          </p:cNvPr>
          <p:cNvCxnSpPr>
            <a:cxnSpLocks/>
          </p:cNvCxnSpPr>
          <p:nvPr/>
        </p:nvCxnSpPr>
        <p:spPr>
          <a:xfrm>
            <a:off x="4318849" y="1703195"/>
            <a:ext cx="1459350" cy="0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1178745-4C3B-4B9A-8D8C-0108E2C65516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3713006" y="2193976"/>
            <a:ext cx="2159085" cy="2470053"/>
          </a:xfrm>
          <a:prstGeom prst="bentConnector2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CDA2A04-92A3-404D-A579-D795E269E440}"/>
              </a:ext>
            </a:extLst>
          </p:cNvPr>
          <p:cNvSpPr txBox="1"/>
          <p:nvPr/>
        </p:nvSpPr>
        <p:spPr>
          <a:xfrm>
            <a:off x="1307028" y="3990179"/>
            <a:ext cx="2454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일별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시간별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분별에 따라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선택날짜의 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시간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/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분을 없앰</a:t>
            </a:r>
          </a:p>
        </p:txBody>
      </p:sp>
    </p:spTree>
    <p:extLst>
      <p:ext uri="{BB962C8B-B14F-4D97-AF65-F5344CB8AC3E}">
        <p14:creationId xmlns:p14="http://schemas.microsoft.com/office/powerpoint/2010/main" val="130829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4062209" y="3044279"/>
            <a:ext cx="4067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총평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&amp;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느낀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98" y="2539199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A6A22B-3CEE-49FE-9E73-FC31E7565EAF}"/>
              </a:ext>
            </a:extLst>
          </p:cNvPr>
          <p:cNvSpPr txBox="1"/>
          <p:nvPr/>
        </p:nvSpPr>
        <p:spPr>
          <a:xfrm>
            <a:off x="218844" y="300482"/>
            <a:ext cx="270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총평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&amp;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느낀 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6EDED2-BA36-49D1-9436-CC669EE29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93" y="298174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3290D4-0301-4020-A1FF-7F9A7AC1BCFC}"/>
              </a:ext>
            </a:extLst>
          </p:cNvPr>
          <p:cNvSpPr txBox="1"/>
          <p:nvPr/>
        </p:nvSpPr>
        <p:spPr>
          <a:xfrm>
            <a:off x="1569106" y="2072485"/>
            <a:ext cx="95187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Flask 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프레임워크를 활용한 프로젝트를 진행하면서 </a:t>
            </a:r>
            <a:endParaRPr lang="en-US" altLang="ko-KR" sz="2000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dirty="0" err="1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파이썬의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간결하고 유연한 문법을 활용하여 빠르고 효율적으로 개발할 수 있었으며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 현업에서 추출한  데이터를 이용하여 프로젝트에 적용하여 </a:t>
            </a:r>
            <a:endParaRPr lang="en-US" altLang="ko-KR" sz="2000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실무적인 경험을 쌓을 수 있는 좋은 기회였습니다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또한 데이터의 실시간 전송을 위해 </a:t>
            </a:r>
            <a:r>
              <a:rPr lang="en-US" altLang="ko-KR" sz="2000" dirty="0" err="1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wifi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기능을 내장한 </a:t>
            </a:r>
            <a:r>
              <a:rPr lang="ko-KR" altLang="en-US" sz="2000" dirty="0" err="1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아두이노와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외부 센서를 활용하는 기능을 구현하면서 데이터 처리와 외부 장치와의 통신에 대한 이해도가 향상되었고 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IOT(Internet Of Thing)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개념의 이해 또한 되었으며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다양한 프로젝트에 </a:t>
            </a:r>
            <a:endParaRPr lang="en-US" altLang="ko-KR" sz="2000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더욱 안정적이고 유연한 솔루션을 제공할 수 있는 자신감을 얻게 되었습니다</a:t>
            </a:r>
            <a:r>
              <a:rPr lang="en-US" altLang="ko-KR" sz="2000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7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4255386" y="2950374"/>
            <a:ext cx="406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61" y="2559218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0DCF0F3-D45D-4131-BED3-E5D312C24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59" y="3123175"/>
            <a:ext cx="577727" cy="5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224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목적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82" y="31498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16296-0F14-49DC-A9E8-36241F8DBBD1}"/>
              </a:ext>
            </a:extLst>
          </p:cNvPr>
          <p:cNvSpPr txBox="1"/>
          <p:nvPr/>
        </p:nvSpPr>
        <p:spPr>
          <a:xfrm>
            <a:off x="1575318" y="2183706"/>
            <a:ext cx="91719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구조물의 기울기를 모니터링하고 관리할 수 있는 계측관리 시스템</a:t>
            </a:r>
          </a:p>
          <a:p>
            <a:pPr algn="ctr"/>
            <a:endParaRPr lang="en-US" altLang="ko-KR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ko-KR" altLang="en-US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풀스택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개발자 과정에서 학습한 파이썬 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Flask 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프레임워크를 사용하여 </a:t>
            </a:r>
            <a:endParaRPr lang="en-US" altLang="ko-KR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현업에서 사용 중인 구조물 데이터를 요구사항에 맞게 시각화하고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건축물의 균열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경사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위험상황을 재현하고자 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Arduino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Wifi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기능을 활용하여</a:t>
            </a:r>
            <a:endParaRPr lang="en-US" altLang="ko-KR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데이터를 수집하여 반영하는 기능을 구현하였습니다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프로젝트를 통해 데이터 처리와 시각화 기술을 활용하며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 환경에서 활용되는 </a:t>
            </a:r>
            <a:endParaRPr lang="en-US" altLang="ko-KR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구조물 관리 시스템을 구현함으로써 실무 경험을 쌓는 것을 목표로 하였습니다</a:t>
            </a:r>
            <a:r>
              <a:rPr lang="en-US" altLang="ko-KR" dirty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43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5025786" y="2950374"/>
            <a:ext cx="4067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15" y="2547588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3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224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08" y="315640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CD1BD5-46F3-4D71-AE49-31D95FE06880}"/>
              </a:ext>
            </a:extLst>
          </p:cNvPr>
          <p:cNvGrpSpPr/>
          <p:nvPr/>
        </p:nvGrpSpPr>
        <p:grpSpPr>
          <a:xfrm>
            <a:off x="3327648" y="1695640"/>
            <a:ext cx="5702843" cy="3285702"/>
            <a:chOff x="2463281" y="1653651"/>
            <a:chExt cx="3772542" cy="24006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A5151B-E175-4E6E-B684-63B7E159B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2463281" y="2164900"/>
              <a:ext cx="1362265" cy="135273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A070B-258A-47A0-9330-6549EBE0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4032" y="1653651"/>
              <a:ext cx="1371791" cy="240063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2D9B91-A7FA-4F5E-9BB6-44FF38F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5546" y="2795224"/>
              <a:ext cx="1038370" cy="10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26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94F2-EC85-40D7-ADF7-D170EF53C762}"/>
              </a:ext>
            </a:extLst>
          </p:cNvPr>
          <p:cNvSpPr/>
          <p:nvPr/>
        </p:nvSpPr>
        <p:spPr>
          <a:xfrm>
            <a:off x="3918857" y="1343608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4755198" y="2950374"/>
            <a:ext cx="4067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EC4F-8573-4B26-8D7B-86FC17FC1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15" y="2547588"/>
            <a:ext cx="1575014" cy="157501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3C7513-FE57-4E60-9376-451D1B939438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A1498BE-3F0E-4097-A08D-C9BA2321F03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3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255B07-8F46-404F-90A4-AA3676F3DA7E}"/>
              </a:ext>
            </a:extLst>
          </p:cNvPr>
          <p:cNvSpPr/>
          <p:nvPr/>
        </p:nvSpPr>
        <p:spPr>
          <a:xfrm>
            <a:off x="496111" y="858932"/>
            <a:ext cx="4495765" cy="5670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611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15" y="329484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61F04A7-61A9-4D55-9DF0-27558850F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6" y="886925"/>
            <a:ext cx="4411777" cy="2671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2702EF-ED03-4DDF-8CCE-A10C6FDBC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" y="3503646"/>
            <a:ext cx="4411776" cy="29989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1410EC-AFBC-4885-B488-779C6330072D}"/>
              </a:ext>
            </a:extLst>
          </p:cNvPr>
          <p:cNvSpPr txBox="1"/>
          <p:nvPr/>
        </p:nvSpPr>
        <p:spPr>
          <a:xfrm>
            <a:off x="5252300" y="3995335"/>
            <a:ext cx="48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저장된 계측대상 시설물 리스트 출력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C5A56-1C75-4794-B710-D962DB3E20BF}"/>
              </a:ext>
            </a:extLst>
          </p:cNvPr>
          <p:cNvSpPr txBox="1"/>
          <p:nvPr/>
        </p:nvSpPr>
        <p:spPr>
          <a:xfrm>
            <a:off x="5186981" y="2493333"/>
            <a:ext cx="48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계측대상 시설물 등록버튼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0BAF8D-092C-4E59-A0A1-25940659C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781" y="4432957"/>
            <a:ext cx="6010275" cy="885825"/>
          </a:xfrm>
          <a:prstGeom prst="rect">
            <a:avLst/>
          </a:prstGeom>
          <a:ln w="25400">
            <a:solidFill>
              <a:srgbClr val="FF7C80">
                <a:alpha val="40000"/>
              </a:srgbClr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93EB493-F0BE-4C19-88D2-297CEA5C4505}"/>
              </a:ext>
            </a:extLst>
          </p:cNvPr>
          <p:cNvCxnSpPr>
            <a:cxnSpLocks/>
          </p:cNvCxnSpPr>
          <p:nvPr/>
        </p:nvCxnSpPr>
        <p:spPr>
          <a:xfrm flipH="1">
            <a:off x="4445848" y="2766012"/>
            <a:ext cx="741133" cy="731253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BC8EA16-1D78-46CB-A4E1-8EB123BB5C38}"/>
              </a:ext>
            </a:extLst>
          </p:cNvPr>
          <p:cNvCxnSpPr>
            <a:cxnSpLocks/>
          </p:cNvCxnSpPr>
          <p:nvPr/>
        </p:nvCxnSpPr>
        <p:spPr>
          <a:xfrm flipH="1">
            <a:off x="4646645" y="4875869"/>
            <a:ext cx="725136" cy="0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5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0A17A8-6C03-4149-8E46-7D8623AF5F0D}"/>
              </a:ext>
            </a:extLst>
          </p:cNvPr>
          <p:cNvSpPr/>
          <p:nvPr/>
        </p:nvSpPr>
        <p:spPr>
          <a:xfrm>
            <a:off x="3927810" y="1329615"/>
            <a:ext cx="4805265" cy="434806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654CA1-AC11-4CFE-86F1-5E089ABD1DC6}"/>
              </a:ext>
            </a:extLst>
          </p:cNvPr>
          <p:cNvSpPr/>
          <p:nvPr/>
        </p:nvSpPr>
        <p:spPr>
          <a:xfrm>
            <a:off x="6777561" y="4640525"/>
            <a:ext cx="5109639" cy="999382"/>
          </a:xfrm>
          <a:prstGeom prst="rect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142474-137D-4C29-995F-58B141FD286B}"/>
              </a:ext>
            </a:extLst>
          </p:cNvPr>
          <p:cNvCxnSpPr/>
          <p:nvPr/>
        </p:nvCxnSpPr>
        <p:spPr>
          <a:xfrm>
            <a:off x="0" y="14929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D043EB-7B72-4490-A447-9EFF03E12E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38100">
            <a:solidFill>
              <a:srgbClr val="4187D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0E3E4-0401-4827-A375-A881C6FBB578}"/>
              </a:ext>
            </a:extLst>
          </p:cNvPr>
          <p:cNvSpPr txBox="1"/>
          <p:nvPr/>
        </p:nvSpPr>
        <p:spPr>
          <a:xfrm>
            <a:off x="218844" y="300482"/>
            <a:ext cx="611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구현 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페이지</a:t>
            </a:r>
            <a:r>
              <a:rPr lang="en-US" altLang="ko-KR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계층대상 등록</a:t>
            </a:r>
            <a:r>
              <a:rPr lang="en-US" altLang="ko-KR" sz="2400" b="1" dirty="0">
                <a:solidFill>
                  <a:srgbClr val="FF7C8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ko-KR" altLang="en-US" sz="2800" b="1" dirty="0">
              <a:solidFill>
                <a:srgbClr val="FF7C8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22910-BB04-4D45-8BB5-BE6FC03D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71" y="289013"/>
            <a:ext cx="494218" cy="494218"/>
          </a:xfrm>
          <a:prstGeom prst="rect">
            <a:avLst/>
          </a:prstGeom>
          <a:effectLst>
            <a:innerShdw blurRad="114300">
              <a:srgbClr val="002060">
                <a:alpha val="49000"/>
              </a:srgbClr>
            </a:inn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50CA13-D131-43FF-BB10-BFDA9D88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6" y="1257300"/>
            <a:ext cx="2857500" cy="1447800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4E850-7C15-4A64-A29D-644E73C71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4608">
            <a:off x="2980665" y="1770812"/>
            <a:ext cx="514408" cy="514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2E343E-AEB0-46E7-90C4-91EF8269B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6" y="3165332"/>
            <a:ext cx="5049805" cy="2770103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CEC404-3A5B-4A9E-A661-1A781A767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903" y="453348"/>
            <a:ext cx="4298658" cy="3847947"/>
          </a:xfrm>
          <a:prstGeom prst="rect">
            <a:avLst/>
          </a:prstGeom>
          <a:ln w="25400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633406-4488-4FC4-889C-A11CB4F1F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5903843"/>
            <a:ext cx="5286375" cy="2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BF023D-8B3D-4D72-9681-0D18E80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8808" y="6100266"/>
            <a:ext cx="5278392" cy="22208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960037-671F-4C11-9987-AF613913CA68}"/>
              </a:ext>
            </a:extLst>
          </p:cNvPr>
          <p:cNvCxnSpPr>
            <a:cxnSpLocks/>
          </p:cNvCxnSpPr>
          <p:nvPr/>
        </p:nvCxnSpPr>
        <p:spPr>
          <a:xfrm>
            <a:off x="2607487" y="2617238"/>
            <a:ext cx="0" cy="681134"/>
          </a:xfrm>
          <a:prstGeom prst="straightConnector1">
            <a:avLst/>
          </a:prstGeom>
          <a:ln w="2222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D2CE0D1-6187-4E1E-BADD-3A911BD932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2811" y="4670897"/>
            <a:ext cx="3484001" cy="3750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EF0288-E351-4245-82D3-3628BAD6E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811" y="5044371"/>
            <a:ext cx="5065727" cy="5551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FCD672-6295-453E-9754-DE837879C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043">
            <a:off x="8718601" y="3891764"/>
            <a:ext cx="424011" cy="42401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7DD1A5-1245-45DE-BB0E-E1674C2538D1}"/>
              </a:ext>
            </a:extLst>
          </p:cNvPr>
          <p:cNvSpPr/>
          <p:nvPr/>
        </p:nvSpPr>
        <p:spPr>
          <a:xfrm>
            <a:off x="10221349" y="4670897"/>
            <a:ext cx="1647192" cy="506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439B142-8C3B-438E-866E-36F2D89B1285}"/>
              </a:ext>
            </a:extLst>
          </p:cNvPr>
          <p:cNvCxnSpPr/>
          <p:nvPr/>
        </p:nvCxnSpPr>
        <p:spPr>
          <a:xfrm flipV="1">
            <a:off x="5421086" y="2537927"/>
            <a:ext cx="1940767" cy="793102"/>
          </a:xfrm>
          <a:prstGeom prst="bentConnector3">
            <a:avLst>
              <a:gd name="adj1" fmla="val 0"/>
            </a:avLst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2A2B6C-A3CB-4FAF-BB36-108B826D9FD5}"/>
              </a:ext>
            </a:extLst>
          </p:cNvPr>
          <p:cNvCxnSpPr>
            <a:cxnSpLocks/>
          </p:cNvCxnSpPr>
          <p:nvPr/>
        </p:nvCxnSpPr>
        <p:spPr>
          <a:xfrm>
            <a:off x="9369704" y="4177299"/>
            <a:ext cx="0" cy="562652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1410EC-AFBC-4885-B488-779C6330072D}"/>
              </a:ext>
            </a:extLst>
          </p:cNvPr>
          <p:cNvSpPr txBox="1"/>
          <p:nvPr/>
        </p:nvSpPr>
        <p:spPr>
          <a:xfrm>
            <a:off x="8679636" y="1574505"/>
            <a:ext cx="480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계측대상 정보 입력 후 전달 </a:t>
            </a:r>
            <a:r>
              <a:rPr lang="en-US" altLang="ko-KR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DB</a:t>
            </a:r>
            <a:r>
              <a:rPr lang="ko-KR" altLang="en-US" sz="1400" b="1" dirty="0">
                <a:solidFill>
                  <a:srgbClr val="4187D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5A2D0E9-4061-4443-986E-650405D13589}"/>
              </a:ext>
            </a:extLst>
          </p:cNvPr>
          <p:cNvSpPr/>
          <p:nvPr/>
        </p:nvSpPr>
        <p:spPr>
          <a:xfrm rot="5400000">
            <a:off x="9113707" y="5552087"/>
            <a:ext cx="511994" cy="4524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E8E711-FA4F-4CE6-9C41-64816D7A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05" y="5919897"/>
            <a:ext cx="361162" cy="3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8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1619</Words>
  <Application>Microsoft Office PowerPoint</Application>
  <PresentationFormat>와이드스크린</PresentationFormat>
  <Paragraphs>208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나눔고딕</vt:lpstr>
      <vt:lpstr>맑은 고딕</vt:lpstr>
      <vt:lpstr>한컴산뜻돋움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b14</dc:creator>
  <cp:lastModifiedBy>b10</cp:lastModifiedBy>
  <cp:revision>114</cp:revision>
  <dcterms:created xsi:type="dcterms:W3CDTF">2023-06-13T05:27:36Z</dcterms:created>
  <dcterms:modified xsi:type="dcterms:W3CDTF">2023-06-19T06:26:29Z</dcterms:modified>
</cp:coreProperties>
</file>